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256" r:id="rId5"/>
    <p:sldId id="408" r:id="rId6"/>
    <p:sldId id="416" r:id="rId7"/>
    <p:sldId id="417" r:id="rId8"/>
    <p:sldId id="397" r:id="rId9"/>
    <p:sldId id="403" r:id="rId10"/>
    <p:sldId id="409" r:id="rId11"/>
    <p:sldId id="410" r:id="rId12"/>
    <p:sldId id="398" r:id="rId13"/>
    <p:sldId id="423" r:id="rId14"/>
    <p:sldId id="418" r:id="rId15"/>
    <p:sldId id="414" r:id="rId16"/>
    <p:sldId id="399" r:id="rId17"/>
    <p:sldId id="419" r:id="rId18"/>
    <p:sldId id="411" r:id="rId19"/>
    <p:sldId id="422" r:id="rId20"/>
    <p:sldId id="407" r:id="rId21"/>
    <p:sldId id="424" r:id="rId22"/>
    <p:sldId id="42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irsie Latimer" initials="DL" lastIdx="2" clrIdx="0">
    <p:extLst>
      <p:ext uri="{19B8F6BF-5375-455C-9EA6-DF929625EA0E}">
        <p15:presenceInfo xmlns:p15="http://schemas.microsoft.com/office/powerpoint/2012/main" userId="S::dairsie.latimer@redoakconsulting.co.uk::94463af3-bf7f-49ef-9457-c72c860e4a1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8651" autoAdjust="0"/>
  </p:normalViewPr>
  <p:slideViewPr>
    <p:cSldViewPr snapToGrid="0">
      <p:cViewPr varScale="1">
        <p:scale>
          <a:sx n="73" d="100"/>
          <a:sy n="73" d="100"/>
        </p:scale>
        <p:origin x="4171" y="77"/>
      </p:cViewPr>
      <p:guideLst/>
    </p:cSldViewPr>
  </p:slideViewPr>
  <p:notesTextViewPr>
    <p:cViewPr>
      <p:scale>
        <a:sx n="117" d="100"/>
        <a:sy n="117" d="100"/>
      </p:scale>
      <p:origin x="0" y="-178"/>
    </p:cViewPr>
  </p:notesTextViewPr>
  <p:notesViewPr>
    <p:cSldViewPr snapToGrid="0">
      <p:cViewPr varScale="1">
        <p:scale>
          <a:sx n="87" d="100"/>
          <a:sy n="87" d="100"/>
        </p:scale>
        <p:origin x="2026" y="8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278C8A-9E9D-4E82-ADE3-125D26DEB60A}"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GB"/>
        </a:p>
      </dgm:t>
    </dgm:pt>
    <dgm:pt modelId="{A3961A9E-F219-43FA-87D6-F80C06AA32D7}">
      <dgm:prSet phldrT="[Text]"/>
      <dgm:spPr/>
      <dgm:t>
        <a:bodyPr/>
        <a:lstStyle/>
        <a:p>
          <a:r>
            <a:rPr lang="en-GB" dirty="0"/>
            <a:t>Proof of Concept</a:t>
          </a:r>
        </a:p>
      </dgm:t>
    </dgm:pt>
    <dgm:pt modelId="{831729A4-1050-477A-8134-9FD414FEC6A5}" type="parTrans" cxnId="{3584F1C3-DCBE-4295-B445-D77B880564A3}">
      <dgm:prSet/>
      <dgm:spPr/>
      <dgm:t>
        <a:bodyPr/>
        <a:lstStyle/>
        <a:p>
          <a:endParaRPr lang="en-GB"/>
        </a:p>
      </dgm:t>
    </dgm:pt>
    <dgm:pt modelId="{7974DDD9-43F6-4D3E-8253-0A081F8A82EC}" type="sibTrans" cxnId="{3584F1C3-DCBE-4295-B445-D77B880564A3}">
      <dgm:prSet/>
      <dgm:spPr/>
      <dgm:t>
        <a:bodyPr/>
        <a:lstStyle/>
        <a:p>
          <a:endParaRPr lang="en-GB"/>
        </a:p>
      </dgm:t>
    </dgm:pt>
    <dgm:pt modelId="{7E166FF1-55EB-460B-8E49-B780E86FA389}">
      <dgm:prSet phldrT="[Text]"/>
      <dgm:spPr/>
      <dgm:t>
        <a:bodyPr/>
        <a:lstStyle/>
        <a:p>
          <a:r>
            <a:rPr lang="en-GB" dirty="0"/>
            <a:t>Extended Pilot</a:t>
          </a:r>
        </a:p>
      </dgm:t>
    </dgm:pt>
    <dgm:pt modelId="{BE05AA32-2417-4C1C-9B37-B18211BE0B52}" type="parTrans" cxnId="{BBE197F4-02F4-4BF9-80C8-C18F448B1C1E}">
      <dgm:prSet/>
      <dgm:spPr/>
      <dgm:t>
        <a:bodyPr/>
        <a:lstStyle/>
        <a:p>
          <a:endParaRPr lang="en-GB"/>
        </a:p>
      </dgm:t>
    </dgm:pt>
    <dgm:pt modelId="{CB8CF39C-84FB-40B8-A66E-EAFEDBD0172B}" type="sibTrans" cxnId="{BBE197F4-02F4-4BF9-80C8-C18F448B1C1E}">
      <dgm:prSet/>
      <dgm:spPr/>
      <dgm:t>
        <a:bodyPr/>
        <a:lstStyle/>
        <a:p>
          <a:endParaRPr lang="en-GB"/>
        </a:p>
      </dgm:t>
    </dgm:pt>
    <dgm:pt modelId="{A6893353-457C-494F-B6A1-668ADFF127A3}">
      <dgm:prSet phldrT="[Text]"/>
      <dgm:spPr/>
      <dgm:t>
        <a:bodyPr/>
        <a:lstStyle/>
        <a:p>
          <a:r>
            <a:rPr lang="en-GB" dirty="0"/>
            <a:t>Migrate</a:t>
          </a:r>
        </a:p>
      </dgm:t>
    </dgm:pt>
    <dgm:pt modelId="{BC9AB82E-25FA-44E1-815F-8B7E72D4789F}" type="parTrans" cxnId="{6BCE36FE-22E3-4BD7-B27A-6BF1436D0ECE}">
      <dgm:prSet/>
      <dgm:spPr/>
      <dgm:t>
        <a:bodyPr/>
        <a:lstStyle/>
        <a:p>
          <a:endParaRPr lang="en-GB"/>
        </a:p>
      </dgm:t>
    </dgm:pt>
    <dgm:pt modelId="{80DC16FD-F27D-4D3B-B9BB-654E45F29B73}" type="sibTrans" cxnId="{6BCE36FE-22E3-4BD7-B27A-6BF1436D0ECE}">
      <dgm:prSet/>
      <dgm:spPr/>
      <dgm:t>
        <a:bodyPr/>
        <a:lstStyle/>
        <a:p>
          <a:endParaRPr lang="en-GB"/>
        </a:p>
      </dgm:t>
    </dgm:pt>
    <dgm:pt modelId="{A87A2CCE-0983-4E1D-AE78-8AA048CD8B52}" type="pres">
      <dgm:prSet presAssocID="{94278C8A-9E9D-4E82-ADE3-125D26DEB60A}" presName="Name0" presStyleCnt="0">
        <dgm:presLayoutVars>
          <dgm:chMax val="7"/>
          <dgm:chPref val="7"/>
          <dgm:dir/>
          <dgm:animLvl val="lvl"/>
        </dgm:presLayoutVars>
      </dgm:prSet>
      <dgm:spPr/>
    </dgm:pt>
    <dgm:pt modelId="{4D42DF6C-7005-4037-BEA6-3F78848EC87F}" type="pres">
      <dgm:prSet presAssocID="{A3961A9E-F219-43FA-87D6-F80C06AA32D7}" presName="Accent1" presStyleCnt="0"/>
      <dgm:spPr/>
    </dgm:pt>
    <dgm:pt modelId="{BAD6A105-36A6-42C2-BBDC-147C0FF44CA5}" type="pres">
      <dgm:prSet presAssocID="{A3961A9E-F219-43FA-87D6-F80C06AA32D7}" presName="Accent" presStyleLbl="node1" presStyleIdx="0" presStyleCnt="3"/>
      <dgm:spPr/>
    </dgm:pt>
    <dgm:pt modelId="{B3CE4317-18B7-416C-B6A2-348855989496}" type="pres">
      <dgm:prSet presAssocID="{A3961A9E-F219-43FA-87D6-F80C06AA32D7}" presName="Parent1" presStyleLbl="revTx" presStyleIdx="0" presStyleCnt="3">
        <dgm:presLayoutVars>
          <dgm:chMax val="1"/>
          <dgm:chPref val="1"/>
          <dgm:bulletEnabled val="1"/>
        </dgm:presLayoutVars>
      </dgm:prSet>
      <dgm:spPr/>
    </dgm:pt>
    <dgm:pt modelId="{526F534F-88DC-4ED8-BF69-4BCC1CCF6529}" type="pres">
      <dgm:prSet presAssocID="{7E166FF1-55EB-460B-8E49-B780E86FA389}" presName="Accent2" presStyleCnt="0"/>
      <dgm:spPr/>
    </dgm:pt>
    <dgm:pt modelId="{304CDA6F-2D70-4066-957F-926A06B17975}" type="pres">
      <dgm:prSet presAssocID="{7E166FF1-55EB-460B-8E49-B780E86FA389}" presName="Accent" presStyleLbl="node1" presStyleIdx="1" presStyleCnt="3"/>
      <dgm:spPr/>
    </dgm:pt>
    <dgm:pt modelId="{44D140F4-8B34-484F-AA37-6E261E156C00}" type="pres">
      <dgm:prSet presAssocID="{7E166FF1-55EB-460B-8E49-B780E86FA389}" presName="Parent2" presStyleLbl="revTx" presStyleIdx="1" presStyleCnt="3">
        <dgm:presLayoutVars>
          <dgm:chMax val="1"/>
          <dgm:chPref val="1"/>
          <dgm:bulletEnabled val="1"/>
        </dgm:presLayoutVars>
      </dgm:prSet>
      <dgm:spPr/>
    </dgm:pt>
    <dgm:pt modelId="{610F65B8-F25C-437E-89D1-5C7CC0DEB2DE}" type="pres">
      <dgm:prSet presAssocID="{A6893353-457C-494F-B6A1-668ADFF127A3}" presName="Accent3" presStyleCnt="0"/>
      <dgm:spPr/>
    </dgm:pt>
    <dgm:pt modelId="{1A479C6A-07DB-411A-BBDE-7FC702051041}" type="pres">
      <dgm:prSet presAssocID="{A6893353-457C-494F-B6A1-668ADFF127A3}" presName="Accent" presStyleLbl="node1" presStyleIdx="2" presStyleCnt="3"/>
      <dgm:spPr/>
    </dgm:pt>
    <dgm:pt modelId="{C01D1DF1-BA9B-4909-9E06-349FAA710D81}" type="pres">
      <dgm:prSet presAssocID="{A6893353-457C-494F-B6A1-668ADFF127A3}" presName="Parent3" presStyleLbl="revTx" presStyleIdx="2" presStyleCnt="3">
        <dgm:presLayoutVars>
          <dgm:chMax val="1"/>
          <dgm:chPref val="1"/>
          <dgm:bulletEnabled val="1"/>
        </dgm:presLayoutVars>
      </dgm:prSet>
      <dgm:spPr/>
    </dgm:pt>
  </dgm:ptLst>
  <dgm:cxnLst>
    <dgm:cxn modelId="{A3386852-B4A4-443D-87D3-FB8D6A343D4C}" type="presOf" srcId="{A3961A9E-F219-43FA-87D6-F80C06AA32D7}" destId="{B3CE4317-18B7-416C-B6A2-348855989496}" srcOrd="0" destOrd="0" presId="urn:microsoft.com/office/officeart/2009/layout/CircleArrowProcess"/>
    <dgm:cxn modelId="{6926EF8A-A840-44C6-AC35-3C2C4B19D712}" type="presOf" srcId="{94278C8A-9E9D-4E82-ADE3-125D26DEB60A}" destId="{A87A2CCE-0983-4E1D-AE78-8AA048CD8B52}" srcOrd="0" destOrd="0" presId="urn:microsoft.com/office/officeart/2009/layout/CircleArrowProcess"/>
    <dgm:cxn modelId="{5629D5B0-EEB1-4E00-963E-B782406EFB70}" type="presOf" srcId="{7E166FF1-55EB-460B-8E49-B780E86FA389}" destId="{44D140F4-8B34-484F-AA37-6E261E156C00}" srcOrd="0" destOrd="0" presId="urn:microsoft.com/office/officeart/2009/layout/CircleArrowProcess"/>
    <dgm:cxn modelId="{3584F1C3-DCBE-4295-B445-D77B880564A3}" srcId="{94278C8A-9E9D-4E82-ADE3-125D26DEB60A}" destId="{A3961A9E-F219-43FA-87D6-F80C06AA32D7}" srcOrd="0" destOrd="0" parTransId="{831729A4-1050-477A-8134-9FD414FEC6A5}" sibTransId="{7974DDD9-43F6-4D3E-8253-0A081F8A82EC}"/>
    <dgm:cxn modelId="{9084C0D4-B38F-41D6-8289-148056253726}" type="presOf" srcId="{A6893353-457C-494F-B6A1-668ADFF127A3}" destId="{C01D1DF1-BA9B-4909-9E06-349FAA710D81}" srcOrd="0" destOrd="0" presId="urn:microsoft.com/office/officeart/2009/layout/CircleArrowProcess"/>
    <dgm:cxn modelId="{BBE197F4-02F4-4BF9-80C8-C18F448B1C1E}" srcId="{94278C8A-9E9D-4E82-ADE3-125D26DEB60A}" destId="{7E166FF1-55EB-460B-8E49-B780E86FA389}" srcOrd="1" destOrd="0" parTransId="{BE05AA32-2417-4C1C-9B37-B18211BE0B52}" sibTransId="{CB8CF39C-84FB-40B8-A66E-EAFEDBD0172B}"/>
    <dgm:cxn modelId="{6BCE36FE-22E3-4BD7-B27A-6BF1436D0ECE}" srcId="{94278C8A-9E9D-4E82-ADE3-125D26DEB60A}" destId="{A6893353-457C-494F-B6A1-668ADFF127A3}" srcOrd="2" destOrd="0" parTransId="{BC9AB82E-25FA-44E1-815F-8B7E72D4789F}" sibTransId="{80DC16FD-F27D-4D3B-B9BB-654E45F29B73}"/>
    <dgm:cxn modelId="{FD2A11D0-5E64-4D3D-8EBB-2EB0F0FA7DE2}" type="presParOf" srcId="{A87A2CCE-0983-4E1D-AE78-8AA048CD8B52}" destId="{4D42DF6C-7005-4037-BEA6-3F78848EC87F}" srcOrd="0" destOrd="0" presId="urn:microsoft.com/office/officeart/2009/layout/CircleArrowProcess"/>
    <dgm:cxn modelId="{6E1AD4BF-66FD-4B1E-B7F6-9FEC466C6A01}" type="presParOf" srcId="{4D42DF6C-7005-4037-BEA6-3F78848EC87F}" destId="{BAD6A105-36A6-42C2-BBDC-147C0FF44CA5}" srcOrd="0" destOrd="0" presId="urn:microsoft.com/office/officeart/2009/layout/CircleArrowProcess"/>
    <dgm:cxn modelId="{1CB0FC3A-8DBE-4212-BCC6-B0097FC309C8}" type="presParOf" srcId="{A87A2CCE-0983-4E1D-AE78-8AA048CD8B52}" destId="{B3CE4317-18B7-416C-B6A2-348855989496}" srcOrd="1" destOrd="0" presId="urn:microsoft.com/office/officeart/2009/layout/CircleArrowProcess"/>
    <dgm:cxn modelId="{FB9D5B31-13AA-441D-882A-DAE5D3D6124C}" type="presParOf" srcId="{A87A2CCE-0983-4E1D-AE78-8AA048CD8B52}" destId="{526F534F-88DC-4ED8-BF69-4BCC1CCF6529}" srcOrd="2" destOrd="0" presId="urn:microsoft.com/office/officeart/2009/layout/CircleArrowProcess"/>
    <dgm:cxn modelId="{C0897C35-5014-4A15-9082-9778BB9472B5}" type="presParOf" srcId="{526F534F-88DC-4ED8-BF69-4BCC1CCF6529}" destId="{304CDA6F-2D70-4066-957F-926A06B17975}" srcOrd="0" destOrd="0" presId="urn:microsoft.com/office/officeart/2009/layout/CircleArrowProcess"/>
    <dgm:cxn modelId="{32A38B04-D2E2-4A5A-84FE-36331EFF419B}" type="presParOf" srcId="{A87A2CCE-0983-4E1D-AE78-8AA048CD8B52}" destId="{44D140F4-8B34-484F-AA37-6E261E156C00}" srcOrd="3" destOrd="0" presId="urn:microsoft.com/office/officeart/2009/layout/CircleArrowProcess"/>
    <dgm:cxn modelId="{3C8DE934-1B54-4F65-B410-3FFD7E16AF05}" type="presParOf" srcId="{A87A2CCE-0983-4E1D-AE78-8AA048CD8B52}" destId="{610F65B8-F25C-437E-89D1-5C7CC0DEB2DE}" srcOrd="4" destOrd="0" presId="urn:microsoft.com/office/officeart/2009/layout/CircleArrowProcess"/>
    <dgm:cxn modelId="{7EE182CA-6CD4-4CA0-8B27-3496D2C85462}" type="presParOf" srcId="{610F65B8-F25C-437E-89D1-5C7CC0DEB2DE}" destId="{1A479C6A-07DB-411A-BBDE-7FC702051041}" srcOrd="0" destOrd="0" presId="urn:microsoft.com/office/officeart/2009/layout/CircleArrowProcess"/>
    <dgm:cxn modelId="{E93A5297-C8DF-48D6-A3D3-9E4449FE2063}" type="presParOf" srcId="{A87A2CCE-0983-4E1D-AE78-8AA048CD8B52}" destId="{C01D1DF1-BA9B-4909-9E06-349FAA710D81}" srcOrd="5" destOrd="0" presId="urn:microsoft.com/office/officeart/2009/layout/CircleArrow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2581A8-9254-4828-9650-26E72C91F460}"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GB"/>
        </a:p>
      </dgm:t>
    </dgm:pt>
    <dgm:pt modelId="{5D7F0708-2AF0-46E3-9EC2-85B8E9F98955}">
      <dgm:prSet phldrT="[Text]"/>
      <dgm:spPr/>
      <dgm:t>
        <a:bodyPr/>
        <a:lstStyle/>
        <a:p>
          <a:r>
            <a:rPr lang="en-GB" dirty="0"/>
            <a:t>Productivity</a:t>
          </a:r>
        </a:p>
      </dgm:t>
    </dgm:pt>
    <dgm:pt modelId="{89BBDBB0-BF78-42D6-8849-CF03A2AB7C1D}" type="parTrans" cxnId="{F8E40A45-D749-43B4-8891-B354593C40C1}">
      <dgm:prSet/>
      <dgm:spPr/>
      <dgm:t>
        <a:bodyPr/>
        <a:lstStyle/>
        <a:p>
          <a:endParaRPr lang="en-GB"/>
        </a:p>
      </dgm:t>
    </dgm:pt>
    <dgm:pt modelId="{F2D25119-35A6-4B30-B805-DBE604A4BEEC}" type="sibTrans" cxnId="{F8E40A45-D749-43B4-8891-B354593C40C1}">
      <dgm:prSet/>
      <dgm:spPr/>
      <dgm:t>
        <a:bodyPr/>
        <a:lstStyle/>
        <a:p>
          <a:endParaRPr lang="en-GB"/>
        </a:p>
      </dgm:t>
    </dgm:pt>
    <dgm:pt modelId="{7D5EB4B7-92DA-4427-8846-7F2B760E418F}">
      <dgm:prSet phldrT="[Text]"/>
      <dgm:spPr/>
      <dgm:t>
        <a:bodyPr/>
        <a:lstStyle/>
        <a:p>
          <a:r>
            <a:rPr lang="en-GB" dirty="0"/>
            <a:t>Flexibility</a:t>
          </a:r>
        </a:p>
      </dgm:t>
    </dgm:pt>
    <dgm:pt modelId="{B622E881-3A0C-4CC2-8272-B4E7FFBFC0DC}" type="parTrans" cxnId="{F300E009-CCE6-4A0C-A812-E412CD23C64A}">
      <dgm:prSet/>
      <dgm:spPr/>
      <dgm:t>
        <a:bodyPr/>
        <a:lstStyle/>
        <a:p>
          <a:endParaRPr lang="en-GB"/>
        </a:p>
      </dgm:t>
    </dgm:pt>
    <dgm:pt modelId="{22C168A7-B2A4-4E7A-BAC1-5C737C681D5B}" type="sibTrans" cxnId="{F300E009-CCE6-4A0C-A812-E412CD23C64A}">
      <dgm:prSet/>
      <dgm:spPr/>
      <dgm:t>
        <a:bodyPr/>
        <a:lstStyle/>
        <a:p>
          <a:endParaRPr lang="en-GB"/>
        </a:p>
      </dgm:t>
    </dgm:pt>
    <dgm:pt modelId="{D080FCC7-D0F1-4CE5-A28E-97B4EC638D2C}">
      <dgm:prSet phldrT="[Text]"/>
      <dgm:spPr/>
      <dgm:t>
        <a:bodyPr/>
        <a:lstStyle/>
        <a:p>
          <a:r>
            <a:rPr lang="en-GB" dirty="0"/>
            <a:t>Scalability</a:t>
          </a:r>
        </a:p>
      </dgm:t>
    </dgm:pt>
    <dgm:pt modelId="{3467154D-0680-431E-8E55-760FE7B5A5CA}" type="parTrans" cxnId="{4413F8E2-F54F-478C-B8C3-8300C52F24A1}">
      <dgm:prSet/>
      <dgm:spPr/>
      <dgm:t>
        <a:bodyPr/>
        <a:lstStyle/>
        <a:p>
          <a:endParaRPr lang="en-GB"/>
        </a:p>
      </dgm:t>
    </dgm:pt>
    <dgm:pt modelId="{FCE7591C-F1E0-431B-86EC-87ADCCCC73A2}" type="sibTrans" cxnId="{4413F8E2-F54F-478C-B8C3-8300C52F24A1}">
      <dgm:prSet/>
      <dgm:spPr/>
      <dgm:t>
        <a:bodyPr/>
        <a:lstStyle/>
        <a:p>
          <a:endParaRPr lang="en-GB"/>
        </a:p>
      </dgm:t>
    </dgm:pt>
    <dgm:pt modelId="{DE2A4247-6703-4FF6-B930-36A54107684B}">
      <dgm:prSet phldrT="[Text]"/>
      <dgm:spPr/>
      <dgm:t>
        <a:bodyPr/>
        <a:lstStyle/>
        <a:p>
          <a:r>
            <a:rPr lang="en-GB" dirty="0"/>
            <a:t>Agility</a:t>
          </a:r>
        </a:p>
      </dgm:t>
    </dgm:pt>
    <dgm:pt modelId="{096A83EA-F0C7-4063-8A82-131CD795C3ED}" type="parTrans" cxnId="{5CD54C2D-2A61-44A0-9B89-50E4C66EA9DD}">
      <dgm:prSet/>
      <dgm:spPr/>
      <dgm:t>
        <a:bodyPr/>
        <a:lstStyle/>
        <a:p>
          <a:endParaRPr lang="en-GB"/>
        </a:p>
      </dgm:t>
    </dgm:pt>
    <dgm:pt modelId="{64365E3B-8BFF-4D26-91B8-CAE0CA3B526C}" type="sibTrans" cxnId="{5CD54C2D-2A61-44A0-9B89-50E4C66EA9DD}">
      <dgm:prSet/>
      <dgm:spPr/>
      <dgm:t>
        <a:bodyPr/>
        <a:lstStyle/>
        <a:p>
          <a:endParaRPr lang="en-GB"/>
        </a:p>
      </dgm:t>
    </dgm:pt>
    <dgm:pt modelId="{4C11B06B-5D7A-4E98-BDDA-E89EFA98C4E9}" type="pres">
      <dgm:prSet presAssocID="{042581A8-9254-4828-9650-26E72C91F460}" presName="cycle" presStyleCnt="0">
        <dgm:presLayoutVars>
          <dgm:chMax val="1"/>
          <dgm:dir/>
          <dgm:animLvl val="ctr"/>
          <dgm:resizeHandles val="exact"/>
        </dgm:presLayoutVars>
      </dgm:prSet>
      <dgm:spPr/>
    </dgm:pt>
    <dgm:pt modelId="{3D33FB2F-B317-4BD6-B048-B918CF9994AD}" type="pres">
      <dgm:prSet presAssocID="{5D7F0708-2AF0-46E3-9EC2-85B8E9F98955}" presName="centerShape" presStyleLbl="node0" presStyleIdx="0" presStyleCnt="1"/>
      <dgm:spPr/>
    </dgm:pt>
    <dgm:pt modelId="{A685B022-AA20-47DD-9D69-66665A0EC1E5}" type="pres">
      <dgm:prSet presAssocID="{B622E881-3A0C-4CC2-8272-B4E7FFBFC0DC}" presName="parTrans" presStyleLbl="bgSibTrans2D1" presStyleIdx="0" presStyleCnt="3"/>
      <dgm:spPr/>
    </dgm:pt>
    <dgm:pt modelId="{A537E9C0-33BE-473B-8AC4-1849FBA54B04}" type="pres">
      <dgm:prSet presAssocID="{7D5EB4B7-92DA-4427-8846-7F2B760E418F}" presName="node" presStyleLbl="node1" presStyleIdx="0" presStyleCnt="3">
        <dgm:presLayoutVars>
          <dgm:bulletEnabled val="1"/>
        </dgm:presLayoutVars>
      </dgm:prSet>
      <dgm:spPr/>
    </dgm:pt>
    <dgm:pt modelId="{29D80892-8BC5-4FDE-9992-81DFE585B7F2}" type="pres">
      <dgm:prSet presAssocID="{3467154D-0680-431E-8E55-760FE7B5A5CA}" presName="parTrans" presStyleLbl="bgSibTrans2D1" presStyleIdx="1" presStyleCnt="3"/>
      <dgm:spPr/>
    </dgm:pt>
    <dgm:pt modelId="{76EA9CEC-2CFD-49DE-8818-2E61AE8CC6C9}" type="pres">
      <dgm:prSet presAssocID="{D080FCC7-D0F1-4CE5-A28E-97B4EC638D2C}" presName="node" presStyleLbl="node1" presStyleIdx="1" presStyleCnt="3">
        <dgm:presLayoutVars>
          <dgm:bulletEnabled val="1"/>
        </dgm:presLayoutVars>
      </dgm:prSet>
      <dgm:spPr/>
    </dgm:pt>
    <dgm:pt modelId="{D033A364-DA9C-4334-9B1A-074BF674FA3D}" type="pres">
      <dgm:prSet presAssocID="{096A83EA-F0C7-4063-8A82-131CD795C3ED}" presName="parTrans" presStyleLbl="bgSibTrans2D1" presStyleIdx="2" presStyleCnt="3"/>
      <dgm:spPr/>
    </dgm:pt>
    <dgm:pt modelId="{423F2463-0CE9-4CA3-BB08-58723F485102}" type="pres">
      <dgm:prSet presAssocID="{DE2A4247-6703-4FF6-B930-36A54107684B}" presName="node" presStyleLbl="node1" presStyleIdx="2" presStyleCnt="3">
        <dgm:presLayoutVars>
          <dgm:bulletEnabled val="1"/>
        </dgm:presLayoutVars>
      </dgm:prSet>
      <dgm:spPr/>
    </dgm:pt>
  </dgm:ptLst>
  <dgm:cxnLst>
    <dgm:cxn modelId="{F300E009-CCE6-4A0C-A812-E412CD23C64A}" srcId="{5D7F0708-2AF0-46E3-9EC2-85B8E9F98955}" destId="{7D5EB4B7-92DA-4427-8846-7F2B760E418F}" srcOrd="0" destOrd="0" parTransId="{B622E881-3A0C-4CC2-8272-B4E7FFBFC0DC}" sibTransId="{22C168A7-B2A4-4E7A-BAC1-5C737C681D5B}"/>
    <dgm:cxn modelId="{5CD54C2D-2A61-44A0-9B89-50E4C66EA9DD}" srcId="{5D7F0708-2AF0-46E3-9EC2-85B8E9F98955}" destId="{DE2A4247-6703-4FF6-B930-36A54107684B}" srcOrd="2" destOrd="0" parTransId="{096A83EA-F0C7-4063-8A82-131CD795C3ED}" sibTransId="{64365E3B-8BFF-4D26-91B8-CAE0CA3B526C}"/>
    <dgm:cxn modelId="{8F74C32D-D633-4355-9266-360973D4E6F7}" type="presOf" srcId="{042581A8-9254-4828-9650-26E72C91F460}" destId="{4C11B06B-5D7A-4E98-BDDA-E89EFA98C4E9}" srcOrd="0" destOrd="0" presId="urn:microsoft.com/office/officeart/2005/8/layout/radial4"/>
    <dgm:cxn modelId="{186C8E62-3ED7-4644-B70A-B8268F06D99F}" type="presOf" srcId="{D080FCC7-D0F1-4CE5-A28E-97B4EC638D2C}" destId="{76EA9CEC-2CFD-49DE-8818-2E61AE8CC6C9}" srcOrd="0" destOrd="0" presId="urn:microsoft.com/office/officeart/2005/8/layout/radial4"/>
    <dgm:cxn modelId="{F8E40A45-D749-43B4-8891-B354593C40C1}" srcId="{042581A8-9254-4828-9650-26E72C91F460}" destId="{5D7F0708-2AF0-46E3-9EC2-85B8E9F98955}" srcOrd="0" destOrd="0" parTransId="{89BBDBB0-BF78-42D6-8849-CF03A2AB7C1D}" sibTransId="{F2D25119-35A6-4B30-B805-DBE604A4BEEC}"/>
    <dgm:cxn modelId="{12865357-E795-49E4-BDFB-CCB84363D5A5}" type="presOf" srcId="{096A83EA-F0C7-4063-8A82-131CD795C3ED}" destId="{D033A364-DA9C-4334-9B1A-074BF674FA3D}" srcOrd="0" destOrd="0" presId="urn:microsoft.com/office/officeart/2005/8/layout/radial4"/>
    <dgm:cxn modelId="{2DBA7388-2D2D-4908-96B5-446C86A91EAB}" type="presOf" srcId="{DE2A4247-6703-4FF6-B930-36A54107684B}" destId="{423F2463-0CE9-4CA3-BB08-58723F485102}" srcOrd="0" destOrd="0" presId="urn:microsoft.com/office/officeart/2005/8/layout/radial4"/>
    <dgm:cxn modelId="{A44C089E-E676-4AC0-9959-F45F119F3CC7}" type="presOf" srcId="{5D7F0708-2AF0-46E3-9EC2-85B8E9F98955}" destId="{3D33FB2F-B317-4BD6-B048-B918CF9994AD}" srcOrd="0" destOrd="0" presId="urn:microsoft.com/office/officeart/2005/8/layout/radial4"/>
    <dgm:cxn modelId="{BDDFF1B4-3253-43B6-8C65-586C9C7D2154}" type="presOf" srcId="{3467154D-0680-431E-8E55-760FE7B5A5CA}" destId="{29D80892-8BC5-4FDE-9992-81DFE585B7F2}" srcOrd="0" destOrd="0" presId="urn:microsoft.com/office/officeart/2005/8/layout/radial4"/>
    <dgm:cxn modelId="{9062EBD5-E56E-4311-9454-AC98D0F027EE}" type="presOf" srcId="{B622E881-3A0C-4CC2-8272-B4E7FFBFC0DC}" destId="{A685B022-AA20-47DD-9D69-66665A0EC1E5}" srcOrd="0" destOrd="0" presId="urn:microsoft.com/office/officeart/2005/8/layout/radial4"/>
    <dgm:cxn modelId="{4413F8E2-F54F-478C-B8C3-8300C52F24A1}" srcId="{5D7F0708-2AF0-46E3-9EC2-85B8E9F98955}" destId="{D080FCC7-D0F1-4CE5-A28E-97B4EC638D2C}" srcOrd="1" destOrd="0" parTransId="{3467154D-0680-431E-8E55-760FE7B5A5CA}" sibTransId="{FCE7591C-F1E0-431B-86EC-87ADCCCC73A2}"/>
    <dgm:cxn modelId="{43F00DFB-30CF-424F-A38C-A0CD92AB1D3F}" type="presOf" srcId="{7D5EB4B7-92DA-4427-8846-7F2B760E418F}" destId="{A537E9C0-33BE-473B-8AC4-1849FBA54B04}" srcOrd="0" destOrd="0" presId="urn:microsoft.com/office/officeart/2005/8/layout/radial4"/>
    <dgm:cxn modelId="{25BFE51C-31CC-4E4B-BDB8-A37231F0F693}" type="presParOf" srcId="{4C11B06B-5D7A-4E98-BDDA-E89EFA98C4E9}" destId="{3D33FB2F-B317-4BD6-B048-B918CF9994AD}" srcOrd="0" destOrd="0" presId="urn:microsoft.com/office/officeart/2005/8/layout/radial4"/>
    <dgm:cxn modelId="{85C2F846-20B2-4451-8DD6-1038DD7F9591}" type="presParOf" srcId="{4C11B06B-5D7A-4E98-BDDA-E89EFA98C4E9}" destId="{A685B022-AA20-47DD-9D69-66665A0EC1E5}" srcOrd="1" destOrd="0" presId="urn:microsoft.com/office/officeart/2005/8/layout/radial4"/>
    <dgm:cxn modelId="{A9E1E81B-6BFE-4115-9847-EDB6774544C5}" type="presParOf" srcId="{4C11B06B-5D7A-4E98-BDDA-E89EFA98C4E9}" destId="{A537E9C0-33BE-473B-8AC4-1849FBA54B04}" srcOrd="2" destOrd="0" presId="urn:microsoft.com/office/officeart/2005/8/layout/radial4"/>
    <dgm:cxn modelId="{27863A8F-3DC3-4E15-80F5-985602E5E498}" type="presParOf" srcId="{4C11B06B-5D7A-4E98-BDDA-E89EFA98C4E9}" destId="{29D80892-8BC5-4FDE-9992-81DFE585B7F2}" srcOrd="3" destOrd="0" presId="urn:microsoft.com/office/officeart/2005/8/layout/radial4"/>
    <dgm:cxn modelId="{2F459A96-B58F-4C12-A8C9-56004A0E22FD}" type="presParOf" srcId="{4C11B06B-5D7A-4E98-BDDA-E89EFA98C4E9}" destId="{76EA9CEC-2CFD-49DE-8818-2E61AE8CC6C9}" srcOrd="4" destOrd="0" presId="urn:microsoft.com/office/officeart/2005/8/layout/radial4"/>
    <dgm:cxn modelId="{17C2B94E-C7EC-495F-8024-1A7B12C753CB}" type="presParOf" srcId="{4C11B06B-5D7A-4E98-BDDA-E89EFA98C4E9}" destId="{D033A364-DA9C-4334-9B1A-074BF674FA3D}" srcOrd="5" destOrd="0" presId="urn:microsoft.com/office/officeart/2005/8/layout/radial4"/>
    <dgm:cxn modelId="{2830191B-8800-4D76-BE70-457A82849F26}" type="presParOf" srcId="{4C11B06B-5D7A-4E98-BDDA-E89EFA98C4E9}" destId="{423F2463-0CE9-4CA3-BB08-58723F485102}" srcOrd="6" destOrd="0" presId="urn:microsoft.com/office/officeart/2005/8/layout/radial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6A105-36A6-42C2-BBDC-147C0FF44CA5}">
      <dsp:nvSpPr>
        <dsp:cNvPr id="0" name=""/>
        <dsp:cNvSpPr/>
      </dsp:nvSpPr>
      <dsp:spPr>
        <a:xfrm>
          <a:off x="2681684" y="0"/>
          <a:ext cx="2240214" cy="2240554"/>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CE4317-18B7-416C-B6A2-348855989496}">
      <dsp:nvSpPr>
        <dsp:cNvPr id="0" name=""/>
        <dsp:cNvSpPr/>
      </dsp:nvSpPr>
      <dsp:spPr>
        <a:xfrm>
          <a:off x="3176845" y="808908"/>
          <a:ext cx="1244843" cy="622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kern="1200" dirty="0"/>
            <a:t>Proof of Concept</a:t>
          </a:r>
        </a:p>
      </dsp:txBody>
      <dsp:txXfrm>
        <a:off x="3176845" y="808908"/>
        <a:ext cx="1244843" cy="622272"/>
      </dsp:txXfrm>
    </dsp:sp>
    <dsp:sp modelId="{304CDA6F-2D70-4066-957F-926A06B17975}">
      <dsp:nvSpPr>
        <dsp:cNvPr id="0" name=""/>
        <dsp:cNvSpPr/>
      </dsp:nvSpPr>
      <dsp:spPr>
        <a:xfrm>
          <a:off x="2059472" y="1287364"/>
          <a:ext cx="2240214" cy="2240554"/>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D140F4-8B34-484F-AA37-6E261E156C00}">
      <dsp:nvSpPr>
        <dsp:cNvPr id="0" name=""/>
        <dsp:cNvSpPr/>
      </dsp:nvSpPr>
      <dsp:spPr>
        <a:xfrm>
          <a:off x="2557157" y="2103720"/>
          <a:ext cx="1244843" cy="622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kern="1200" dirty="0"/>
            <a:t>Extended Pilot</a:t>
          </a:r>
        </a:p>
      </dsp:txBody>
      <dsp:txXfrm>
        <a:off x="2557157" y="2103720"/>
        <a:ext cx="1244843" cy="622272"/>
      </dsp:txXfrm>
    </dsp:sp>
    <dsp:sp modelId="{1A479C6A-07DB-411A-BBDE-7FC702051041}">
      <dsp:nvSpPr>
        <dsp:cNvPr id="0" name=""/>
        <dsp:cNvSpPr/>
      </dsp:nvSpPr>
      <dsp:spPr>
        <a:xfrm>
          <a:off x="2841128" y="2728785"/>
          <a:ext cx="1924690" cy="1925462"/>
        </a:xfrm>
        <a:prstGeom prst="blockArc">
          <a:avLst>
            <a:gd name="adj1" fmla="val 13500000"/>
            <a:gd name="adj2" fmla="val 108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1D1DF1-BA9B-4909-9E06-349FAA710D81}">
      <dsp:nvSpPr>
        <dsp:cNvPr id="0" name=""/>
        <dsp:cNvSpPr/>
      </dsp:nvSpPr>
      <dsp:spPr>
        <a:xfrm>
          <a:off x="3179790" y="3400393"/>
          <a:ext cx="1244843" cy="622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kern="1200" dirty="0"/>
            <a:t>Migrate</a:t>
          </a:r>
        </a:p>
      </dsp:txBody>
      <dsp:txXfrm>
        <a:off x="3179790" y="3400393"/>
        <a:ext cx="1244843" cy="6222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3FB2F-B317-4BD6-B048-B918CF9994AD}">
      <dsp:nvSpPr>
        <dsp:cNvPr id="0" name=""/>
        <dsp:cNvSpPr/>
      </dsp:nvSpPr>
      <dsp:spPr>
        <a:xfrm>
          <a:off x="1261920" y="1333400"/>
          <a:ext cx="1045002" cy="10450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t>Productivity</a:t>
          </a:r>
        </a:p>
      </dsp:txBody>
      <dsp:txXfrm>
        <a:off x="1414957" y="1486437"/>
        <a:ext cx="738928" cy="738928"/>
      </dsp:txXfrm>
    </dsp:sp>
    <dsp:sp modelId="{A685B022-AA20-47DD-9D69-66665A0EC1E5}">
      <dsp:nvSpPr>
        <dsp:cNvPr id="0" name=""/>
        <dsp:cNvSpPr/>
      </dsp:nvSpPr>
      <dsp:spPr>
        <a:xfrm rot="12900000">
          <a:off x="510182" y="1124256"/>
          <a:ext cx="884022" cy="29782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37E9C0-33BE-473B-8AC4-1849FBA54B04}">
      <dsp:nvSpPr>
        <dsp:cNvPr id="0" name=""/>
        <dsp:cNvSpPr/>
      </dsp:nvSpPr>
      <dsp:spPr>
        <a:xfrm>
          <a:off x="93742" y="622540"/>
          <a:ext cx="992752" cy="7942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GB" sz="1700" kern="1200" dirty="0"/>
            <a:t>Flexibility</a:t>
          </a:r>
        </a:p>
      </dsp:txBody>
      <dsp:txXfrm>
        <a:off x="117003" y="645801"/>
        <a:ext cx="946230" cy="747679"/>
      </dsp:txXfrm>
    </dsp:sp>
    <dsp:sp modelId="{29D80892-8BC5-4FDE-9992-81DFE585B7F2}">
      <dsp:nvSpPr>
        <dsp:cNvPr id="0" name=""/>
        <dsp:cNvSpPr/>
      </dsp:nvSpPr>
      <dsp:spPr>
        <a:xfrm rot="16200000">
          <a:off x="1342410" y="691025"/>
          <a:ext cx="884022" cy="29782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EA9CEC-2CFD-49DE-8818-2E61AE8CC6C9}">
      <dsp:nvSpPr>
        <dsp:cNvPr id="0" name=""/>
        <dsp:cNvSpPr/>
      </dsp:nvSpPr>
      <dsp:spPr>
        <a:xfrm>
          <a:off x="1288045" y="826"/>
          <a:ext cx="992752" cy="7942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GB" sz="1700" kern="1200" dirty="0"/>
            <a:t>Scalability</a:t>
          </a:r>
        </a:p>
      </dsp:txBody>
      <dsp:txXfrm>
        <a:off x="1311306" y="24087"/>
        <a:ext cx="946230" cy="747679"/>
      </dsp:txXfrm>
    </dsp:sp>
    <dsp:sp modelId="{D033A364-DA9C-4334-9B1A-074BF674FA3D}">
      <dsp:nvSpPr>
        <dsp:cNvPr id="0" name=""/>
        <dsp:cNvSpPr/>
      </dsp:nvSpPr>
      <dsp:spPr>
        <a:xfrm rot="19500000">
          <a:off x="2174639" y="1124256"/>
          <a:ext cx="884022" cy="29782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23F2463-0CE9-4CA3-BB08-58723F485102}">
      <dsp:nvSpPr>
        <dsp:cNvPr id="0" name=""/>
        <dsp:cNvSpPr/>
      </dsp:nvSpPr>
      <dsp:spPr>
        <a:xfrm>
          <a:off x="2482349" y="622540"/>
          <a:ext cx="992752" cy="7942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GB" sz="1700" kern="1200" dirty="0"/>
            <a:t>Agility</a:t>
          </a:r>
        </a:p>
      </dsp:txBody>
      <dsp:txXfrm>
        <a:off x="2505610" y="645801"/>
        <a:ext cx="946230" cy="747679"/>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BD1BF9-B6B9-4998-B10B-673BCD25AF5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ED4AEF4-1555-4425-B815-C21F49D079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88623E-F6EF-4CDC-B76B-E27C45490220}" type="datetimeFigureOut">
              <a:rPr lang="en-GB" smtClean="0"/>
              <a:t>20/11/2020</a:t>
            </a:fld>
            <a:endParaRPr lang="en-GB"/>
          </a:p>
        </p:txBody>
      </p:sp>
      <p:sp>
        <p:nvSpPr>
          <p:cNvPr id="4" name="Footer Placeholder 3">
            <a:extLst>
              <a:ext uri="{FF2B5EF4-FFF2-40B4-BE49-F238E27FC236}">
                <a16:creationId xmlns:a16="http://schemas.microsoft.com/office/drawing/2014/main" id="{CB5EAD45-BF24-4E9E-905F-4BB09EE000E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8E15AC4-BF08-4AAC-B3B3-606D3DA637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2B0FC4-A6E4-4077-87E6-1643A932A088}" type="slidenum">
              <a:rPr lang="en-GB" smtClean="0"/>
              <a:t>‹#›</a:t>
            </a:fld>
            <a:endParaRPr lang="en-GB"/>
          </a:p>
        </p:txBody>
      </p:sp>
    </p:spTree>
    <p:extLst>
      <p:ext uri="{BB962C8B-B14F-4D97-AF65-F5344CB8AC3E}">
        <p14:creationId xmlns:p14="http://schemas.microsoft.com/office/powerpoint/2010/main" val="35959694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D41D5-9B20-4D88-ACFA-4DE2323CE1B4}" type="datetimeFigureOut">
              <a:rPr lang="en-GB" smtClean="0"/>
              <a:t>20/11/2020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0EAEDE-9C6B-45CF-A70E-46E5DA5B92DB}" type="slidenum">
              <a:rPr lang="en-GB" smtClean="0"/>
              <a:t>‹#›</a:t>
            </a:fld>
            <a:endParaRPr lang="en-GB"/>
          </a:p>
        </p:txBody>
      </p:sp>
    </p:spTree>
    <p:extLst>
      <p:ext uri="{BB962C8B-B14F-4D97-AF65-F5344CB8AC3E}">
        <p14:creationId xmlns:p14="http://schemas.microsoft.com/office/powerpoint/2010/main" val="4002783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this Webinar</a:t>
            </a:r>
          </a:p>
        </p:txBody>
      </p:sp>
      <p:sp>
        <p:nvSpPr>
          <p:cNvPr id="4" name="Slide Number Placeholder 3"/>
          <p:cNvSpPr>
            <a:spLocks noGrp="1"/>
          </p:cNvSpPr>
          <p:nvPr>
            <p:ph type="sldNum" sz="quarter" idx="5"/>
          </p:nvPr>
        </p:nvSpPr>
        <p:spPr/>
        <p:txBody>
          <a:bodyPr/>
          <a:lstStyle/>
          <a:p>
            <a:fld id="{FA0EAEDE-9C6B-45CF-A70E-46E5DA5B92DB}" type="slidenum">
              <a:rPr lang="en-GB" smtClean="0"/>
              <a:t>1</a:t>
            </a:fld>
            <a:endParaRPr lang="en-GB"/>
          </a:p>
        </p:txBody>
      </p:sp>
    </p:spTree>
    <p:extLst>
      <p:ext uri="{BB962C8B-B14F-4D97-AF65-F5344CB8AC3E}">
        <p14:creationId xmlns:p14="http://schemas.microsoft.com/office/powerpoint/2010/main" val="420503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Lato"/>
              </a:rPr>
              <a:t>Total Cost of Ownership modelling is complex, but it absolutely should be next on the list when you are comparing the cost of on-premises and Cloud HPC.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Lato"/>
              </a:rPr>
              <a:t>Without giving you an exhaustive list the broad headings are</a:t>
            </a:r>
            <a:r>
              <a:rPr lang="en-GB" sz="1200" b="0" dirty="0">
                <a:effectLst/>
                <a:latin typeface="Lato"/>
                <a:ea typeface="+mn-ea"/>
                <a:cs typeface="+mn-cs"/>
              </a:rPr>
              <a:t> f</a:t>
            </a:r>
            <a:r>
              <a:rPr lang="en-GB" sz="1200" b="0" dirty="0">
                <a:effectLst/>
                <a:latin typeface="Lato" panose="020F0502020204030203" pitchFamily="34" charset="0"/>
                <a:ea typeface="Times New Roman" panose="02020603050405020304" pitchFamily="18" charset="0"/>
                <a:cs typeface="Times New Roman" panose="02020603050405020304" pitchFamily="18" charset="0"/>
              </a:rPr>
              <a:t>or the on-premises case: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effectLst/>
              <a:latin typeface="Lato" panose="020F0502020204030203"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Lato" panose="020F0502020204030203" pitchFamily="34" charset="0"/>
                <a:ea typeface="Times New Roman" panose="02020603050405020304" pitchFamily="18" charset="0"/>
                <a:cs typeface="Times New Roman" panose="02020603050405020304" pitchFamily="18" charset="0"/>
              </a:rPr>
              <a:t>Capital cost items (such as compute and storage) and capitalised project costs (procurement and installation)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Lato" panose="020F0502020204030203" pitchFamily="34" charset="0"/>
                <a:ea typeface="Times New Roman" panose="02020603050405020304" pitchFamily="18" charset="0"/>
                <a:cs typeface="Times New Roman" panose="02020603050405020304" pitchFamily="18" charset="0"/>
              </a:rPr>
              <a:t>Running costs applicable to on-site HPC deployments (space and electricity)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Lato"/>
              </a:rPr>
              <a:t>End-of-life/decommissioning costs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latin typeface="Lato"/>
              </a:rPr>
              <a:t>For the Cloud case you should consider: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Lato" panose="020F0502020204030203" pitchFamily="34" charset="0"/>
                <a:cs typeface="Times New Roman" panose="02020603050405020304" pitchFamily="18" charset="0"/>
              </a:rPr>
              <a:t>Running costs applicable to </a:t>
            </a:r>
            <a:r>
              <a:rPr lang="en-GB" sz="1200" b="0">
                <a:effectLst/>
                <a:latin typeface="Lato" panose="020F0502020204030203" pitchFamily="34" charset="0"/>
                <a:cs typeface="Times New Roman" panose="02020603050405020304" pitchFamily="18" charset="0"/>
              </a:rPr>
              <a:t>Cloud deployments </a:t>
            </a:r>
            <a:r>
              <a:rPr lang="en-GB" sz="1200" b="0" dirty="0">
                <a:effectLst/>
                <a:latin typeface="Lato" panose="020F0502020204030203" pitchFamily="34" charset="0"/>
                <a:cs typeface="Times New Roman" panose="02020603050405020304" pitchFamily="18" charset="0"/>
              </a:rPr>
              <a:t>(such as VMs and storage)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Lato" panose="020F0502020204030203" pitchFamily="34" charset="0"/>
                <a:ea typeface="Times New Roman" panose="02020603050405020304" pitchFamily="18" charset="0"/>
                <a:cs typeface="Times New Roman" panose="02020603050405020304" pitchFamily="18" charset="0"/>
              </a:rPr>
              <a:t>Capital cost items (such as network upgrades and enhanced connectivity) and consider capitalised project costs (such as the </a:t>
            </a:r>
            <a:r>
              <a:rPr lang="en-GB" sz="1200" b="0" dirty="0" err="1">
                <a:effectLst/>
                <a:latin typeface="Lato" panose="020F0502020204030203" pitchFamily="34" charset="0"/>
                <a:ea typeface="Times New Roman" panose="02020603050405020304" pitchFamily="18" charset="0"/>
                <a:cs typeface="Times New Roman" panose="02020603050405020304" pitchFamily="18" charset="0"/>
              </a:rPr>
              <a:t>PoC</a:t>
            </a:r>
            <a:r>
              <a:rPr lang="en-GB" sz="1200" b="0" dirty="0">
                <a:effectLst/>
                <a:latin typeface="Lato" panose="020F0502020204030203" pitchFamily="34" charset="0"/>
                <a:ea typeface="Times New Roman" panose="02020603050405020304" pitchFamily="18" charset="0"/>
                <a:cs typeface="Times New Roman" panose="02020603050405020304" pitchFamily="18" charset="0"/>
              </a:rPr>
              <a:t> and Pilot and business requirement capture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effectLst/>
              <a:latin typeface="Lato" panose="020F0502020204030203"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Lato" panose="020F0502020204030203" pitchFamily="34" charset="0"/>
                <a:cs typeface="Times New Roman" panose="02020603050405020304" pitchFamily="18" charset="0"/>
              </a:rPr>
              <a:t>Understanding how your on-premises HPC system is utilised is also vitally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Lato" panose="020F0502020204030203" pitchFamily="34" charset="0"/>
                <a:cs typeface="Times New Roman" panose="02020603050405020304" pitchFamily="18" charset="0"/>
              </a:rPr>
              <a:t>Understanding not just what sort of jobs and for how long, but also what the level of utilisation of the system is over time.</a:t>
            </a:r>
            <a:endParaRPr lang="en-GB" b="0" dirty="0">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Lato"/>
              </a:rPr>
              <a:t>Red Oak has a long track record of helping build cost of ownership models for organisations and has also developed a tool which allows realistic comparisons between on-premises and Cloud scenarios.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Lato"/>
              </a:rPr>
              <a:t>Details gathered should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ato"/>
            </a:endParaRPr>
          </a:p>
          <a:p>
            <a:pPr algn="just">
              <a:spcBef>
                <a:spcPts val="1300"/>
              </a:spcBef>
              <a:spcAft>
                <a:spcPts val="300"/>
              </a:spcAft>
            </a:pPr>
            <a:r>
              <a:rPr lang="en-GB" sz="1800" b="1" dirty="0">
                <a:effectLst/>
                <a:latin typeface="Lato" panose="020F0502020204030203" pitchFamily="34" charset="0"/>
                <a:ea typeface="Times New Roman" panose="02020603050405020304" pitchFamily="18" charset="0"/>
                <a:cs typeface="Times New Roman" panose="02020603050405020304" pitchFamily="18" charset="0"/>
              </a:rPr>
              <a:t>Capital cost items and capitalised project costs common in on-premises deployments:</a:t>
            </a:r>
          </a:p>
          <a:p>
            <a:pPr algn="just">
              <a:spcBef>
                <a:spcPts val="1300"/>
              </a:spcBef>
              <a:spcAft>
                <a:spcPts val="300"/>
              </a:spcAft>
            </a:pPr>
            <a:endParaRPr lang="en-GB" sz="1800" b="1" dirty="0">
              <a:effectLst/>
              <a:latin typeface="Lato" panose="020F0502020204030203" pitchFamily="34" charset="0"/>
              <a:ea typeface="Times New Roman" panose="02020603050405020304" pitchFamily="18" charset="0"/>
              <a:cs typeface="Times New Roman" panose="02020603050405020304" pitchFamily="18" charset="0"/>
            </a:endParaRPr>
          </a:p>
          <a:p>
            <a:pPr marL="285750" indent="-285750" algn="just">
              <a:spcBef>
                <a:spcPts val="1300"/>
              </a:spcBef>
              <a:spcAft>
                <a:spcPts val="300"/>
              </a:spcAft>
              <a:buFont typeface="Arial" panose="020B0604020202020204" pitchFamily="34" charset="0"/>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cost of the HPC – typically the largest expense; </a:t>
            </a:r>
          </a:p>
          <a:p>
            <a:pPr marL="342900" lvl="0" indent="-342900" algn="just">
              <a:spcBef>
                <a:spcPts val="300"/>
              </a:spcBef>
              <a:buFont typeface="Wingdings" panose="05000000000000000000" pitchFamily="2"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cost of any parallel performance file system; </a:t>
            </a:r>
          </a:p>
          <a:p>
            <a:pPr marL="342900" lvl="0" indent="-342900" algn="just">
              <a:spcBef>
                <a:spcPts val="300"/>
              </a:spcBef>
              <a:buFont typeface="Wingdings" panose="05000000000000000000" pitchFamily="2"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the length of the included warranty; </a:t>
            </a:r>
          </a:p>
          <a:p>
            <a:pPr marL="342900" lvl="0" indent="-342900" algn="just">
              <a:spcBef>
                <a:spcPts val="300"/>
              </a:spcBef>
              <a:buFont typeface="Wingdings" panose="05000000000000000000" pitchFamily="2"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any backup system costs; </a:t>
            </a:r>
          </a:p>
          <a:p>
            <a:pPr marL="342900" lvl="0" indent="-342900" algn="just">
              <a:spcBef>
                <a:spcPts val="300"/>
              </a:spcBef>
              <a:buFont typeface="Wingdings" panose="05000000000000000000" pitchFamily="2"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contribution to data centre networks or other equipment;</a:t>
            </a:r>
          </a:p>
          <a:p>
            <a:pPr marL="342900" lvl="0" indent="-342900" algn="just">
              <a:spcBef>
                <a:spcPts val="300"/>
              </a:spcBef>
              <a:buFont typeface="Wingdings" panose="05000000000000000000" pitchFamily="2"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facilities installation costs; </a:t>
            </a:r>
          </a:p>
          <a:p>
            <a:pPr marL="342900" lvl="0" indent="-342900" algn="just">
              <a:spcBef>
                <a:spcPts val="300"/>
              </a:spcBef>
              <a:buFont typeface="Wingdings" panose="05000000000000000000" pitchFamily="2"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system installation and commissioning costs; </a:t>
            </a:r>
          </a:p>
          <a:p>
            <a:pPr marL="342900" lvl="0" indent="-342900" algn="just">
              <a:spcBef>
                <a:spcPts val="300"/>
              </a:spcBef>
              <a:buFont typeface="Wingdings" panose="05000000000000000000" pitchFamily="2"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procurement project costs; </a:t>
            </a:r>
          </a:p>
          <a:p>
            <a:pPr marL="342900" lvl="0" indent="-342900" algn="just">
              <a:spcBef>
                <a:spcPts val="300"/>
              </a:spcBef>
              <a:buFont typeface="Wingdings" panose="05000000000000000000" pitchFamily="2"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software licence costs (</a:t>
            </a:r>
            <a:r>
              <a:rPr lang="en-GB" sz="1800" dirty="0" err="1">
                <a:effectLst/>
                <a:latin typeface="Lato" panose="020F0502020204030203" pitchFamily="34" charset="0"/>
                <a:ea typeface="Times New Roman" panose="02020603050405020304" pitchFamily="18" charset="0"/>
                <a:cs typeface="Times New Roman" panose="02020603050405020304" pitchFamily="18" charset="0"/>
              </a:rPr>
              <a:t>eg</a:t>
            </a:r>
            <a:r>
              <a:rPr lang="en-GB" sz="1800" dirty="0">
                <a:effectLst/>
                <a:latin typeface="Lato" panose="020F0502020204030203" pitchFamily="34" charset="0"/>
                <a:ea typeface="Times New Roman" panose="02020603050405020304" pitchFamily="18" charset="0"/>
                <a:cs typeface="Times New Roman" panose="02020603050405020304" pitchFamily="18" charset="0"/>
              </a:rPr>
              <a:t> orchestration manager/scheduler or operating systems); </a:t>
            </a:r>
          </a:p>
          <a:p>
            <a:pPr marL="342900" lvl="0" indent="-342900" algn="just">
              <a:spcBef>
                <a:spcPts val="300"/>
              </a:spcBef>
              <a:buFont typeface="Wingdings" panose="05000000000000000000" pitchFamily="2"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user-data and application migration costs;</a:t>
            </a:r>
          </a:p>
          <a:p>
            <a:pPr marL="342900" lvl="0" indent="-342900" algn="just">
              <a:spcBef>
                <a:spcPts val="300"/>
              </a:spcBef>
              <a:buFont typeface="Wingdings" panose="05000000000000000000" pitchFamily="2"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user training and support;</a:t>
            </a:r>
          </a:p>
          <a:p>
            <a:pPr marL="342900" lvl="0" indent="-342900" algn="just">
              <a:spcBef>
                <a:spcPts val="300"/>
              </a:spcBef>
              <a:buFont typeface="Wingdings" panose="05000000000000000000" pitchFamily="2"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transition to live and documentation.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Lato" panose="020F0502020204030203" pitchFamily="34" charset="0"/>
                <a:ea typeface="Times New Roman" panose="02020603050405020304" pitchFamily="18" charset="0"/>
                <a:cs typeface="Times New Roman" panose="02020603050405020304" pitchFamily="18" charset="0"/>
              </a:rPr>
              <a:t>Capital cost items and capitalised project costs common in cloud deployments: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effectLst/>
                <a:latin typeface="Lato" panose="020F0502020204030203" pitchFamily="34" charset="0"/>
                <a:ea typeface="Times New Roman" panose="02020603050405020304" pitchFamily="18" charset="0"/>
                <a:cs typeface="Times New Roman" panose="02020603050405020304" pitchFamily="18" charset="0"/>
              </a:rPr>
              <a:t>Often in a cloud project these costs will be expensed though the option to capitalise them is available. Costs captured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effectLst/>
              <a:latin typeface="Lato" panose="020F0502020204030203" pitchFamily="34" charset="0"/>
              <a:ea typeface="Times New Roman" panose="02020603050405020304" pitchFamily="18" charset="0"/>
              <a:cs typeface="Times New Roman" panose="02020603050405020304" pitchFamily="18" charset="0"/>
            </a:endParaRPr>
          </a:p>
          <a:p>
            <a:pPr marL="342900" lvl="0" indent="-342900" algn="just">
              <a:spcBef>
                <a:spcPts val="300"/>
              </a:spcBef>
              <a:buFont typeface="Wingdings" panose="05000000000000000000" pitchFamily="2" charset="2"/>
              <a:buChar char=""/>
            </a:pPr>
            <a:r>
              <a:rPr lang="en-GB" sz="1100" dirty="0">
                <a:effectLst/>
                <a:latin typeface="Lato" panose="020F0502020204030203" pitchFamily="34" charset="0"/>
                <a:ea typeface="Times New Roman" panose="02020603050405020304" pitchFamily="18" charset="0"/>
                <a:cs typeface="Times New Roman" panose="02020603050405020304" pitchFamily="18" charset="0"/>
              </a:rPr>
              <a:t>procurement project costs (proof of concept trials, pilots and migration costs);</a:t>
            </a:r>
            <a:r>
              <a:rPr lang="en-GB" sz="1100" baseline="30000" dirty="0">
                <a:effectLst/>
                <a:latin typeface="Lato" panose="020F0502020204030203" pitchFamily="34" charset="0"/>
                <a:ea typeface="Times New Roman" panose="02020603050405020304" pitchFamily="18" charset="0"/>
                <a:cs typeface="Times New Roman" panose="02020603050405020304" pitchFamily="18" charset="0"/>
              </a:rPr>
              <a:t> </a:t>
            </a:r>
            <a:endParaRPr lang="en-GB" sz="1100" dirty="0">
              <a:effectLst/>
              <a:latin typeface="Lato" panose="020F0502020204030203" pitchFamily="34" charset="0"/>
              <a:ea typeface="Times New Roman" panose="02020603050405020304" pitchFamily="18" charset="0"/>
              <a:cs typeface="Times New Roman" panose="02020603050405020304" pitchFamily="18" charset="0"/>
            </a:endParaRPr>
          </a:p>
          <a:p>
            <a:pPr marL="342900" lvl="0" indent="-342900" algn="just">
              <a:spcBef>
                <a:spcPts val="300"/>
              </a:spcBef>
              <a:buFont typeface="Wingdings" panose="05000000000000000000" pitchFamily="2" charset="2"/>
              <a:buChar char=""/>
            </a:pPr>
            <a:r>
              <a:rPr lang="en-GB" sz="1100" dirty="0">
                <a:effectLst/>
                <a:latin typeface="Lato" panose="020F0502020204030203" pitchFamily="34" charset="0"/>
                <a:ea typeface="Times New Roman" panose="02020603050405020304" pitchFamily="18" charset="0"/>
                <a:cs typeface="Times New Roman" panose="02020603050405020304" pitchFamily="18" charset="0"/>
              </a:rPr>
              <a:t>software licence costs (</a:t>
            </a:r>
            <a:r>
              <a:rPr lang="en-GB" sz="1100" dirty="0" err="1">
                <a:effectLst/>
                <a:latin typeface="Lato" panose="020F0502020204030203" pitchFamily="34" charset="0"/>
                <a:ea typeface="Times New Roman" panose="02020603050405020304" pitchFamily="18" charset="0"/>
                <a:cs typeface="Times New Roman" panose="02020603050405020304" pitchFamily="18" charset="0"/>
              </a:rPr>
              <a:t>eg</a:t>
            </a:r>
            <a:r>
              <a:rPr lang="en-GB" sz="1100" dirty="0">
                <a:effectLst/>
                <a:latin typeface="Lato" panose="020F0502020204030203" pitchFamily="34" charset="0"/>
                <a:ea typeface="Times New Roman" panose="02020603050405020304" pitchFamily="18" charset="0"/>
                <a:cs typeface="Times New Roman" panose="02020603050405020304" pitchFamily="18" charset="0"/>
              </a:rPr>
              <a:t> orchestration manager/scheduler or operating systems); </a:t>
            </a:r>
          </a:p>
          <a:p>
            <a:pPr marL="342900" lvl="0" indent="-342900" algn="just">
              <a:spcBef>
                <a:spcPts val="300"/>
              </a:spcBef>
              <a:buFont typeface="Wingdings" panose="05000000000000000000" pitchFamily="2" charset="2"/>
              <a:buChar char=""/>
            </a:pPr>
            <a:r>
              <a:rPr lang="en-GB" sz="1100" dirty="0">
                <a:effectLst/>
                <a:latin typeface="Lato" panose="020F0502020204030203" pitchFamily="34" charset="0"/>
                <a:ea typeface="Times New Roman" panose="02020603050405020304" pitchFamily="18" charset="0"/>
                <a:cs typeface="Times New Roman" panose="02020603050405020304" pitchFamily="18" charset="0"/>
              </a:rPr>
              <a:t>user-data and application migration costs;</a:t>
            </a:r>
            <a:r>
              <a:rPr lang="en-GB" sz="1100" baseline="30000" dirty="0">
                <a:effectLst/>
                <a:latin typeface="Lato" panose="020F0502020204030203" pitchFamily="34" charset="0"/>
                <a:ea typeface="Times New Roman" panose="02020603050405020304" pitchFamily="18" charset="0"/>
                <a:cs typeface="Times New Roman" panose="02020603050405020304" pitchFamily="18" charset="0"/>
              </a:rPr>
              <a:t> </a:t>
            </a:r>
            <a:endParaRPr lang="en-GB" sz="1100" dirty="0">
              <a:effectLst/>
              <a:latin typeface="Lato" panose="020F0502020204030203" pitchFamily="34" charset="0"/>
              <a:ea typeface="Times New Roman" panose="02020603050405020304" pitchFamily="18" charset="0"/>
              <a:cs typeface="Times New Roman" panose="02020603050405020304" pitchFamily="18" charset="0"/>
            </a:endParaRPr>
          </a:p>
          <a:p>
            <a:pPr marL="342900" lvl="0" indent="-342900" algn="just">
              <a:spcBef>
                <a:spcPts val="300"/>
              </a:spcBef>
              <a:buFont typeface="Wingdings" panose="05000000000000000000" pitchFamily="2" charset="2"/>
              <a:buChar char=""/>
            </a:pPr>
            <a:r>
              <a:rPr lang="en-GB" sz="1100" dirty="0">
                <a:effectLst/>
                <a:latin typeface="Lato" panose="020F0502020204030203" pitchFamily="34" charset="0"/>
                <a:ea typeface="Times New Roman" panose="02020603050405020304" pitchFamily="18" charset="0"/>
                <a:cs typeface="Times New Roman" panose="02020603050405020304" pitchFamily="18" charset="0"/>
              </a:rPr>
              <a:t>user training and support; </a:t>
            </a:r>
          </a:p>
          <a:p>
            <a:pPr marL="342900" lvl="0" indent="-342900" algn="just">
              <a:spcBef>
                <a:spcPts val="300"/>
              </a:spcBef>
              <a:buFont typeface="Wingdings" panose="05000000000000000000" pitchFamily="2" charset="2"/>
              <a:buChar char=""/>
            </a:pPr>
            <a:r>
              <a:rPr lang="en-GB" sz="1100" dirty="0">
                <a:effectLst/>
                <a:latin typeface="Lato" panose="020F0502020204030203" pitchFamily="34" charset="0"/>
                <a:ea typeface="Times New Roman" panose="02020603050405020304" pitchFamily="18" charset="0"/>
                <a:cs typeface="Times New Roman" panose="02020603050405020304" pitchFamily="18" charset="0"/>
              </a:rPr>
              <a:t>transition to live and documentation.</a:t>
            </a:r>
            <a:r>
              <a:rPr lang="en-GB" sz="1100" baseline="30000" dirty="0">
                <a:effectLst/>
                <a:latin typeface="Lato" panose="020F0502020204030203" pitchFamily="34" charset="0"/>
                <a:ea typeface="Times New Roman" panose="02020603050405020304" pitchFamily="18" charset="0"/>
                <a:cs typeface="Times New Roman" panose="02020603050405020304" pitchFamily="18" charset="0"/>
              </a:rPr>
              <a:t> </a:t>
            </a:r>
            <a:endParaRPr lang="en-GB" sz="1100" dirty="0">
              <a:effectLst/>
              <a:latin typeface="Lato" panose="020F0502020204030203"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effectLst/>
              <a:latin typeface="Lato" panose="020F0502020204030203"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Lato" panose="020F0502020204030203" pitchFamily="34" charset="0"/>
                <a:ea typeface="Times New Roman" panose="02020603050405020304" pitchFamily="18" charset="0"/>
                <a:cs typeface="Times New Roman" panose="02020603050405020304" pitchFamily="18" charset="0"/>
              </a:rPr>
              <a:t>Running costs applicable to on-site HPC deployments</a:t>
            </a:r>
          </a:p>
          <a:p>
            <a:pPr marL="342900" lvl="0" indent="-342900" algn="just">
              <a:spcBef>
                <a:spcPts val="300"/>
              </a:spcBef>
              <a:buFont typeface="Wingdings" panose="05000000000000000000" pitchFamily="2"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compute, storage and backup hardware maintenance costs (once the initial warranty expires); </a:t>
            </a:r>
          </a:p>
          <a:p>
            <a:pPr marL="342900" lvl="0" indent="-342900" algn="just">
              <a:spcBef>
                <a:spcPts val="300"/>
              </a:spcBef>
              <a:buFont typeface="Wingdings" panose="05000000000000000000" pitchFamily="2"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data centre networks hardware maintenance costs; </a:t>
            </a:r>
          </a:p>
          <a:p>
            <a:pPr marL="342900" lvl="0" indent="-342900" algn="just">
              <a:spcBef>
                <a:spcPts val="300"/>
              </a:spcBef>
              <a:buFont typeface="Wingdings" panose="05000000000000000000" pitchFamily="2"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data centre usage charge relating to the amount of space occupied, typically linked to the depreciation charge on the facility;</a:t>
            </a:r>
          </a:p>
          <a:p>
            <a:pPr marL="342900" lvl="0" indent="-342900" algn="just">
              <a:spcBef>
                <a:spcPts val="300"/>
              </a:spcBef>
              <a:buFont typeface="Wingdings" panose="05000000000000000000" pitchFamily="2"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facilities maintenance charges relating to additional charges to support the facility;</a:t>
            </a:r>
          </a:p>
          <a:p>
            <a:pPr marL="342900" lvl="0" indent="-342900" algn="just">
              <a:spcBef>
                <a:spcPts val="300"/>
              </a:spcBef>
              <a:buFont typeface="Wingdings" panose="05000000000000000000" pitchFamily="2"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electricity costs (for all elements); </a:t>
            </a:r>
          </a:p>
          <a:p>
            <a:pPr marL="342900" lvl="0" indent="-342900" algn="just">
              <a:spcBef>
                <a:spcPts val="300"/>
              </a:spcBef>
              <a:buFont typeface="Wingdings" panose="05000000000000000000" pitchFamily="2"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cooling costs (for all elements); </a:t>
            </a:r>
          </a:p>
          <a:p>
            <a:pPr marL="342900" lvl="0" indent="-342900" algn="just">
              <a:spcBef>
                <a:spcPts val="300"/>
              </a:spcBef>
              <a:buFont typeface="Wingdings" panose="05000000000000000000" pitchFamily="2"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hardware insurance costs; </a:t>
            </a:r>
          </a:p>
          <a:p>
            <a:pPr marL="342900" lvl="0" indent="-342900" algn="just">
              <a:spcBef>
                <a:spcPts val="300"/>
              </a:spcBef>
              <a:buFont typeface="Wingdings" panose="05000000000000000000" pitchFamily="2"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business continuity costs; </a:t>
            </a:r>
          </a:p>
          <a:p>
            <a:pPr marL="342900" lvl="0" indent="-342900" algn="just">
              <a:spcBef>
                <a:spcPts val="300"/>
              </a:spcBef>
              <a:buFont typeface="Wingdings" panose="05000000000000000000" pitchFamily="2"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any additional costs related to resilience in the non-HPC estate to support HPC resilience;</a:t>
            </a:r>
          </a:p>
          <a:p>
            <a:pPr marL="342900" lvl="0" indent="-342900" algn="just">
              <a:spcBef>
                <a:spcPts val="300"/>
              </a:spcBef>
              <a:buFont typeface="Wingdings" panose="05000000000000000000" pitchFamily="2"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staff costs related to hardware maintenance;</a:t>
            </a:r>
          </a:p>
          <a:p>
            <a:pPr marL="342900" lvl="0" indent="-342900" algn="just">
              <a:spcBef>
                <a:spcPts val="300"/>
              </a:spcBef>
              <a:buFont typeface="Wingdings" panose="05000000000000000000" pitchFamily="2"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system software maintenance costs;</a:t>
            </a:r>
            <a:r>
              <a:rPr lang="en-GB" sz="1800" baseline="30000" dirty="0">
                <a:effectLst/>
                <a:latin typeface="Lato" panose="020F0502020204030203" pitchFamily="34" charset="0"/>
                <a:ea typeface="Times New Roman" panose="02020603050405020304" pitchFamily="18" charset="0"/>
                <a:cs typeface="Times New Roman" panose="02020603050405020304" pitchFamily="18" charset="0"/>
              </a:rPr>
              <a:t> </a:t>
            </a:r>
            <a:endParaRPr lang="en-GB" sz="1800" dirty="0">
              <a:effectLst/>
              <a:latin typeface="Lato" panose="020F0502020204030203" pitchFamily="34" charset="0"/>
              <a:ea typeface="Times New Roman" panose="02020603050405020304" pitchFamily="18" charset="0"/>
              <a:cs typeface="Times New Roman" panose="02020603050405020304" pitchFamily="18" charset="0"/>
            </a:endParaRPr>
          </a:p>
          <a:p>
            <a:pPr marL="342900" lvl="0" indent="-342900" algn="just">
              <a:spcBef>
                <a:spcPts val="300"/>
              </a:spcBef>
              <a:buFont typeface="Wingdings" panose="05000000000000000000" pitchFamily="2"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staff costs related to system administration;</a:t>
            </a:r>
            <a:r>
              <a:rPr lang="en-GB" sz="1800" baseline="30000" dirty="0">
                <a:effectLst/>
                <a:latin typeface="Lato" panose="020F0502020204030203" pitchFamily="34" charset="0"/>
                <a:ea typeface="Times New Roman" panose="02020603050405020304" pitchFamily="18" charset="0"/>
                <a:cs typeface="Times New Roman" panose="02020603050405020304" pitchFamily="18" charset="0"/>
              </a:rPr>
              <a:t> </a:t>
            </a:r>
            <a:endParaRPr lang="en-GB" sz="1800" dirty="0">
              <a:effectLst/>
              <a:latin typeface="Lato" panose="020F0502020204030203" pitchFamily="34" charset="0"/>
              <a:ea typeface="Times New Roman" panose="02020603050405020304" pitchFamily="18" charset="0"/>
              <a:cs typeface="Times New Roman" panose="02020603050405020304" pitchFamily="18" charset="0"/>
            </a:endParaRPr>
          </a:p>
          <a:p>
            <a:pPr marL="342900" lvl="0" indent="-342900" algn="just">
              <a:spcBef>
                <a:spcPts val="300"/>
              </a:spcBef>
              <a:buFont typeface="Wingdings" panose="05000000000000000000" pitchFamily="2"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inflation.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effectLst/>
              <a:latin typeface="Lato" panose="020F0502020204030203"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Lato" panose="020F0502020204030203" pitchFamily="34" charset="0"/>
                <a:ea typeface="Times New Roman" panose="02020603050405020304" pitchFamily="18" charset="0"/>
                <a:cs typeface="Times New Roman" panose="02020603050405020304" pitchFamily="18" charset="0"/>
              </a:rPr>
              <a:t>Running costs applicable to cloud HPC deployments:</a:t>
            </a:r>
          </a:p>
          <a:p>
            <a:pPr marL="342900" lvl="0" indent="-342900" algn="just">
              <a:spcBef>
                <a:spcPts val="300"/>
              </a:spcBef>
              <a:buFont typeface="Wingdings" panose="05000000000000000000" pitchFamily="2" charset="2"/>
              <a:buChar char=""/>
            </a:pPr>
            <a:endParaRPr lang="en-GB" sz="1800" dirty="0">
              <a:effectLst/>
              <a:latin typeface="Lato" panose="020F0502020204030203" pitchFamily="34" charset="0"/>
              <a:ea typeface="Times New Roman" panose="02020603050405020304" pitchFamily="18" charset="0"/>
              <a:cs typeface="Times New Roman" panose="02020603050405020304" pitchFamily="18" charset="0"/>
            </a:endParaRPr>
          </a:p>
          <a:p>
            <a:pPr marL="342900" lvl="0" indent="-342900" algn="just">
              <a:spcBef>
                <a:spcPts val="300"/>
              </a:spcBef>
              <a:buFont typeface="Wingdings" panose="05000000000000000000" pitchFamily="2"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consumption-based costs for compute – this is likely to be the largest cost for the cloud solution;</a:t>
            </a:r>
          </a:p>
          <a:p>
            <a:pPr marL="342900" lvl="0" indent="-342900" algn="just">
              <a:spcBef>
                <a:spcPts val="300"/>
              </a:spcBef>
              <a:buFont typeface="Wingdings" panose="05000000000000000000" pitchFamily="2"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consumption-based costs for storage (next largest);</a:t>
            </a:r>
          </a:p>
          <a:p>
            <a:pPr marL="342900" lvl="0" indent="-342900" algn="just">
              <a:spcBef>
                <a:spcPts val="300"/>
              </a:spcBef>
              <a:buFont typeface="Wingdings" panose="05000000000000000000" pitchFamily="2"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system software maintenance costs;</a:t>
            </a:r>
            <a:r>
              <a:rPr lang="en-GB" sz="1800" baseline="30000" dirty="0">
                <a:effectLst/>
                <a:latin typeface="Lato" panose="020F0502020204030203" pitchFamily="34" charset="0"/>
                <a:ea typeface="Times New Roman" panose="02020603050405020304" pitchFamily="18" charset="0"/>
                <a:cs typeface="Times New Roman" panose="02020603050405020304" pitchFamily="18" charset="0"/>
              </a:rPr>
              <a:t> </a:t>
            </a:r>
            <a:endParaRPr lang="en-GB" sz="1800" dirty="0">
              <a:effectLst/>
              <a:latin typeface="Lato" panose="020F0502020204030203" pitchFamily="34" charset="0"/>
              <a:ea typeface="Times New Roman" panose="02020603050405020304" pitchFamily="18" charset="0"/>
              <a:cs typeface="Times New Roman" panose="02020603050405020304" pitchFamily="18" charset="0"/>
            </a:endParaRPr>
          </a:p>
          <a:p>
            <a:pPr marL="342900" lvl="0" indent="-342900" algn="just">
              <a:spcBef>
                <a:spcPts val="300"/>
              </a:spcBef>
              <a:buFont typeface="Wingdings" panose="05000000000000000000" pitchFamily="2"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staff costs related to system administration;</a:t>
            </a:r>
            <a:r>
              <a:rPr lang="en-GB" sz="1800" baseline="30000" dirty="0">
                <a:effectLst/>
                <a:latin typeface="Lato" panose="020F0502020204030203" pitchFamily="34" charset="0"/>
                <a:ea typeface="Times New Roman" panose="02020603050405020304" pitchFamily="18" charset="0"/>
                <a:cs typeface="Times New Roman" panose="02020603050405020304" pitchFamily="18" charset="0"/>
              </a:rPr>
              <a:t> </a:t>
            </a:r>
            <a:endParaRPr lang="en-GB" sz="1800" dirty="0">
              <a:effectLst/>
              <a:latin typeface="Lato" panose="020F0502020204030203" pitchFamily="34" charset="0"/>
              <a:ea typeface="Times New Roman" panose="02020603050405020304" pitchFamily="18" charset="0"/>
              <a:cs typeface="Times New Roman" panose="02020603050405020304" pitchFamily="18" charset="0"/>
            </a:endParaRPr>
          </a:p>
          <a:p>
            <a:pPr marL="342900" lvl="0" indent="-342900" algn="just">
              <a:spcBef>
                <a:spcPts val="300"/>
              </a:spcBef>
              <a:buFont typeface="Wingdings" panose="05000000000000000000" pitchFamily="2"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non-cloud-cost inflation;</a:t>
            </a:r>
            <a:r>
              <a:rPr lang="en-GB" sz="1800" baseline="30000" dirty="0">
                <a:effectLst/>
                <a:latin typeface="Lato" panose="020F0502020204030203" pitchFamily="34" charset="0"/>
                <a:ea typeface="Times New Roman" panose="02020603050405020304" pitchFamily="18" charset="0"/>
                <a:cs typeface="Times New Roman" panose="02020603050405020304" pitchFamily="18" charset="0"/>
              </a:rPr>
              <a:t> </a:t>
            </a:r>
            <a:endParaRPr lang="en-GB" sz="1800" dirty="0">
              <a:effectLst/>
              <a:latin typeface="Lato" panose="020F0502020204030203" pitchFamily="34" charset="0"/>
              <a:ea typeface="Times New Roman" panose="02020603050405020304" pitchFamily="18" charset="0"/>
              <a:cs typeface="Times New Roman" panose="02020603050405020304" pitchFamily="18" charset="0"/>
            </a:endParaRPr>
          </a:p>
          <a:p>
            <a:pPr marL="342900" lvl="0" indent="-342900" algn="just">
              <a:spcBef>
                <a:spcPts val="300"/>
              </a:spcBef>
              <a:buFont typeface="Wingdings" panose="05000000000000000000" pitchFamily="2"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cloud-cost inflation/deflation;</a:t>
            </a:r>
          </a:p>
          <a:p>
            <a:pPr marL="342900" lvl="0" indent="-342900" algn="just">
              <a:spcBef>
                <a:spcPts val="300"/>
              </a:spcBef>
              <a:buFont typeface="Wingdings" panose="05000000000000000000" pitchFamily="2"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utilisation growth.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effectLst/>
              <a:latin typeface="Lato" panose="020F0502020204030203"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Lato"/>
              </a:rPr>
              <a:t>To compare on-prem with a cloud migration/transition cloud you need to understand as many of these costs as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Lato"/>
              </a:rPr>
              <a:t>You also need to understand your system utilisation levels.</a:t>
            </a:r>
            <a:endParaRPr lang="en-US" sz="2800" dirty="0">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effectLst/>
              <a:latin typeface="Lato" panose="020F0502020204030203"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FA0EAEDE-9C6B-45CF-A70E-46E5DA5B92DB}" type="slidenum">
              <a:rPr lang="en-GB" smtClean="0"/>
              <a:t>11</a:t>
            </a:fld>
            <a:endParaRPr lang="en-GB"/>
          </a:p>
        </p:txBody>
      </p:sp>
    </p:spTree>
    <p:extLst>
      <p:ext uri="{BB962C8B-B14F-4D97-AF65-F5344CB8AC3E}">
        <p14:creationId xmlns:p14="http://schemas.microsoft.com/office/powerpoint/2010/main" val="3181445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Arial" panose="020B0604020202020204" pitchFamily="34" charset="0"/>
              <a:buNone/>
            </a:pPr>
            <a:r>
              <a:rPr lang="en-US" dirty="0">
                <a:latin typeface="Lato"/>
              </a:rPr>
              <a:t>For all that is similar, there are areas of technical difference that need to be carefully addressed:</a:t>
            </a:r>
          </a:p>
          <a:p>
            <a:pPr marL="0" indent="0">
              <a:lnSpc>
                <a:spcPct val="150000"/>
              </a:lnSpc>
              <a:buFont typeface="Arial" panose="020B0604020202020204" pitchFamily="34" charset="0"/>
              <a:buNone/>
            </a:pPr>
            <a:endParaRPr lang="en-US" dirty="0">
              <a:latin typeface="Lato"/>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dirty="0">
                <a:latin typeface="Lato"/>
              </a:rPr>
              <a:t>Network infrastructure </a:t>
            </a:r>
            <a:r>
              <a:rPr lang="en-US" sz="1200" dirty="0">
                <a:latin typeface="Lato"/>
              </a:rPr>
              <a:t>both for ingress/egress of data to the cloud but also Virtual Desktop Infrastructure.</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200" dirty="0">
              <a:latin typeface="Lato"/>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dirty="0">
                <a:latin typeface="Lato"/>
              </a:rPr>
              <a:t>Data staging and storage. Data staging because depending on what you are doing you may have to move data to the cloud before it can be used. Need to understand this in detail. Too much data and it becomes a bottleneck (and expensive). Some orchestration tools take care of the data staging and implicit dependencies but others don’t. Azure has a range of service PaaS and SaaS which can help with this.</a:t>
            </a:r>
          </a:p>
          <a:p>
            <a:pPr marL="0" indent="0">
              <a:lnSpc>
                <a:spcPct val="150000"/>
              </a:lnSpc>
              <a:buFont typeface="Arial" panose="020B0604020202020204" pitchFamily="34" charset="0"/>
              <a:buNone/>
            </a:pPr>
            <a:endParaRPr lang="en-US" sz="1200" dirty="0">
              <a:latin typeface="Lato"/>
            </a:endParaRPr>
          </a:p>
          <a:p>
            <a:pPr marL="0" indent="0">
              <a:lnSpc>
                <a:spcPct val="150000"/>
              </a:lnSpc>
              <a:buFont typeface="Arial" panose="020B0604020202020204" pitchFamily="34" charset="0"/>
              <a:buNone/>
            </a:pPr>
            <a:endParaRPr lang="en-US" dirty="0">
              <a:latin typeface="Lato"/>
            </a:endParaRPr>
          </a:p>
          <a:p>
            <a:pPr marL="0" indent="0">
              <a:lnSpc>
                <a:spcPct val="150000"/>
              </a:lnSpc>
              <a:buFont typeface="Arial" panose="020B0604020202020204" pitchFamily="34" charset="0"/>
              <a:buNone/>
            </a:pPr>
            <a:r>
              <a:rPr lang="en-US" dirty="0">
                <a:latin typeface="Lato"/>
              </a:rPr>
              <a:t>Closing notes:</a:t>
            </a:r>
          </a:p>
          <a:p>
            <a:pPr marL="0" indent="0">
              <a:lnSpc>
                <a:spcPct val="150000"/>
              </a:lnSpc>
              <a:buFont typeface="Arial" panose="020B0604020202020204" pitchFamily="34" charset="0"/>
              <a:buNone/>
            </a:pPr>
            <a:endParaRPr lang="en-US" dirty="0">
              <a:latin typeface="Lato"/>
            </a:endParaRPr>
          </a:p>
          <a:p>
            <a:pPr marL="0" indent="0">
              <a:lnSpc>
                <a:spcPct val="150000"/>
              </a:lnSpc>
              <a:buFont typeface="Arial" panose="020B0604020202020204" pitchFamily="34" charset="0"/>
              <a:buNone/>
            </a:pPr>
            <a:r>
              <a:rPr lang="en-US" dirty="0">
                <a:latin typeface="Lato"/>
              </a:rPr>
              <a:t>In general the complexity of a cloud environment is approximately similar to on-prem one</a:t>
            </a:r>
          </a:p>
          <a:p>
            <a:pPr marL="0" indent="0">
              <a:lnSpc>
                <a:spcPct val="150000"/>
              </a:lnSpc>
              <a:buFont typeface="Arial" panose="020B0604020202020204" pitchFamily="34" charset="0"/>
              <a:buNone/>
            </a:pPr>
            <a:endParaRPr lang="en-US" dirty="0">
              <a:latin typeface="Lato"/>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dirty="0">
                <a:latin typeface="Lato"/>
              </a:rPr>
              <a:t>Support and administration is still a key requirement for a healthy system. </a:t>
            </a:r>
            <a:r>
              <a:rPr lang="en-US" b="1" dirty="0">
                <a:latin typeface="Lato"/>
              </a:rPr>
              <a:t>You’ll probably still need the same number of staff though the skills profile may look a little different.</a:t>
            </a:r>
          </a:p>
          <a:p>
            <a:pPr marL="0" indent="0">
              <a:lnSpc>
                <a:spcPct val="150000"/>
              </a:lnSpc>
              <a:buFont typeface="Arial" panose="020B0604020202020204" pitchFamily="34" charset="0"/>
              <a:buNone/>
            </a:pPr>
            <a:endParaRPr lang="en-US" dirty="0">
              <a:latin typeface="Lato"/>
            </a:endParaRPr>
          </a:p>
          <a:p>
            <a:pPr marL="0" indent="0">
              <a:lnSpc>
                <a:spcPct val="150000"/>
              </a:lnSpc>
              <a:buFont typeface="Arial" panose="020B0604020202020204" pitchFamily="34" charset="0"/>
              <a:buNone/>
            </a:pPr>
            <a:r>
              <a:rPr lang="en-US" dirty="0">
                <a:latin typeface="Lato"/>
              </a:rPr>
              <a:t>Interestingly a move to the cloud can be an opportunity to shed technical debt</a:t>
            </a:r>
          </a:p>
          <a:p>
            <a:pPr marL="0" indent="0">
              <a:lnSpc>
                <a:spcPct val="150000"/>
              </a:lnSpc>
              <a:buFont typeface="Arial" panose="020B0604020202020204" pitchFamily="34" charset="0"/>
              <a:buNone/>
            </a:pPr>
            <a:endParaRPr lang="en-US" dirty="0">
              <a:latin typeface="Lato"/>
            </a:endParaRPr>
          </a:p>
          <a:p>
            <a:pPr marL="0" indent="0">
              <a:lnSpc>
                <a:spcPct val="150000"/>
              </a:lnSpc>
              <a:buFont typeface="Arial" panose="020B0604020202020204" pitchFamily="34" charset="0"/>
              <a:buNone/>
            </a:pPr>
            <a:r>
              <a:rPr lang="en-US" dirty="0">
                <a:latin typeface="Lato"/>
              </a:rPr>
              <a:t>BUT</a:t>
            </a:r>
          </a:p>
          <a:p>
            <a:pPr marL="0" indent="0">
              <a:lnSpc>
                <a:spcPct val="150000"/>
              </a:lnSpc>
              <a:buFont typeface="Arial" panose="020B0604020202020204" pitchFamily="34" charset="0"/>
              <a:buNone/>
            </a:pPr>
            <a:endParaRPr lang="en-US" dirty="0">
              <a:latin typeface="Lato"/>
            </a:endParaRPr>
          </a:p>
          <a:p>
            <a:pPr marL="0" indent="0">
              <a:lnSpc>
                <a:spcPct val="150000"/>
              </a:lnSpc>
              <a:buFont typeface="Arial" panose="020B0604020202020204" pitchFamily="34" charset="0"/>
              <a:buNone/>
            </a:pPr>
            <a:r>
              <a:rPr lang="en-US" dirty="0">
                <a:latin typeface="Lato"/>
              </a:rPr>
              <a:t>The familiar also has value – if nothing else it reduces the learning curve for users</a:t>
            </a:r>
          </a:p>
          <a:p>
            <a:pPr marL="0" indent="0">
              <a:lnSpc>
                <a:spcPct val="150000"/>
              </a:lnSpc>
              <a:buFont typeface="Arial" panose="020B0604020202020204" pitchFamily="34" charset="0"/>
              <a:buNone/>
            </a:pPr>
            <a:endParaRPr lang="en-US" dirty="0">
              <a:latin typeface="Lato"/>
            </a:endParaRPr>
          </a:p>
          <a:p>
            <a:pPr marL="0" indent="0">
              <a:lnSpc>
                <a:spcPct val="150000"/>
              </a:lnSpc>
              <a:buFont typeface="Arial" panose="020B0604020202020204" pitchFamily="34" charset="0"/>
              <a:buNone/>
            </a:pPr>
            <a:r>
              <a:rPr lang="en-US" dirty="0">
                <a:latin typeface="Lato"/>
              </a:rPr>
              <a:t>Also don’t forget that the way to really extract value from HPC, both on-prem and cloud is first and foremost to make sure users are using it</a:t>
            </a:r>
          </a:p>
          <a:p>
            <a:pPr marL="0" indent="0">
              <a:lnSpc>
                <a:spcPct val="150000"/>
              </a:lnSpc>
              <a:buFont typeface="Arial" panose="020B0604020202020204" pitchFamily="34" charset="0"/>
              <a:buNone/>
            </a:pPr>
            <a:r>
              <a:rPr lang="en-US" dirty="0">
                <a:latin typeface="Lato"/>
              </a:rPr>
              <a:t>Secondly to ensure they are using it to good effect and thirdly that they look at how they can expand their capabilities beyond what the have always done and currently do – be ambitious and look for opportunities to innovate.</a:t>
            </a:r>
          </a:p>
          <a:p>
            <a:pPr marL="0" indent="0">
              <a:lnSpc>
                <a:spcPct val="150000"/>
              </a:lnSpc>
              <a:buFont typeface="Arial" panose="020B0604020202020204" pitchFamily="34" charset="0"/>
              <a:buNone/>
            </a:pPr>
            <a:endParaRPr lang="en-US" dirty="0">
              <a:latin typeface="Lato"/>
            </a:endParaRPr>
          </a:p>
          <a:p>
            <a:pPr marL="0" indent="0">
              <a:lnSpc>
                <a:spcPct val="150000"/>
              </a:lnSpc>
              <a:buFont typeface="Arial" panose="020B0604020202020204" pitchFamily="34" charset="0"/>
              <a:buNone/>
            </a:pPr>
            <a:r>
              <a:rPr lang="en-US" dirty="0">
                <a:latin typeface="Lato"/>
              </a:rPr>
              <a:t>Research software engineering provision is something of a hot topic in academia at the moment but the same holds true for other market verticals.</a:t>
            </a:r>
          </a:p>
          <a:p>
            <a:endParaRPr lang="en-GB" dirty="0"/>
          </a:p>
        </p:txBody>
      </p:sp>
      <p:sp>
        <p:nvSpPr>
          <p:cNvPr id="4" name="Slide Number Placeholder 3"/>
          <p:cNvSpPr>
            <a:spLocks noGrp="1"/>
          </p:cNvSpPr>
          <p:nvPr>
            <p:ph type="sldNum" sz="quarter" idx="5"/>
          </p:nvPr>
        </p:nvSpPr>
        <p:spPr/>
        <p:txBody>
          <a:bodyPr/>
          <a:lstStyle/>
          <a:p>
            <a:fld id="{FA0EAEDE-9C6B-45CF-A70E-46E5DA5B92DB}" type="slidenum">
              <a:rPr lang="en-GB" smtClean="0"/>
              <a:t>12</a:t>
            </a:fld>
            <a:endParaRPr lang="en-GB"/>
          </a:p>
        </p:txBody>
      </p:sp>
    </p:spTree>
    <p:extLst>
      <p:ext uri="{BB962C8B-B14F-4D97-AF65-F5344CB8AC3E}">
        <p14:creationId xmlns:p14="http://schemas.microsoft.com/office/powerpoint/2010/main" val="715187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0EAEDE-9C6B-45CF-A70E-46E5DA5B92DB}" type="slidenum">
              <a:rPr lang="en-GB" smtClean="0"/>
              <a:t>13</a:t>
            </a:fld>
            <a:endParaRPr lang="en-GB"/>
          </a:p>
        </p:txBody>
      </p:sp>
    </p:spTree>
    <p:extLst>
      <p:ext uri="{BB962C8B-B14F-4D97-AF65-F5344CB8AC3E}">
        <p14:creationId xmlns:p14="http://schemas.microsoft.com/office/powerpoint/2010/main" val="1809922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Lato"/>
              </a:rPr>
              <a:t>When looking at how to transition from an on-prem HPC environment to the cloud there are several gates that you need to go though.</a:t>
            </a:r>
          </a:p>
          <a:p>
            <a:endParaRPr lang="en-US" b="1" dirty="0">
              <a:latin typeface="Lato"/>
            </a:endParaRPr>
          </a:p>
          <a:p>
            <a:r>
              <a:rPr lang="en-US" b="1" dirty="0">
                <a:latin typeface="Lato"/>
              </a:rPr>
              <a:t>First the Proof of concept</a:t>
            </a:r>
            <a:r>
              <a:rPr lang="en-US" dirty="0">
                <a:latin typeface="Lato"/>
              </a:rPr>
              <a:t>:</a:t>
            </a:r>
          </a:p>
          <a:p>
            <a:endParaRPr lang="en-US" dirty="0">
              <a:latin typeface="Lato"/>
            </a:endParaRPr>
          </a:p>
          <a:p>
            <a:r>
              <a:rPr lang="en-US" dirty="0">
                <a:latin typeface="Lato"/>
              </a:rPr>
              <a:t>Identify those workflows that form the bulk of your HPC workload (represents majority of the money spent)</a:t>
            </a:r>
          </a:p>
          <a:p>
            <a:r>
              <a:rPr lang="en-US" dirty="0">
                <a:latin typeface="Lato"/>
              </a:rPr>
              <a:t>Identify workflows that are most challenging, today or looking forward (probably represents increased value to the business)</a:t>
            </a:r>
          </a:p>
          <a:p>
            <a:endParaRPr lang="en-US" dirty="0">
              <a:latin typeface="Lato"/>
            </a:endParaRPr>
          </a:p>
          <a:p>
            <a:r>
              <a:rPr lang="en-US" dirty="0">
                <a:latin typeface="Lato"/>
              </a:rPr>
              <a:t>Since this is an exploration phase you want coverage of both sorts of workloads, so you can assess costs on a like for like basis. Then exception workloads (which are either difficult or impossible to do using existing on-prem system) then deliver additional value.</a:t>
            </a:r>
          </a:p>
          <a:p>
            <a:endParaRPr lang="en-US" dirty="0">
              <a:latin typeface="Lato"/>
            </a:endParaRPr>
          </a:p>
          <a:p>
            <a:r>
              <a:rPr lang="en-US" dirty="0">
                <a:latin typeface="Lato"/>
              </a:rPr>
              <a:t>For these </a:t>
            </a:r>
            <a:r>
              <a:rPr lang="en-US" dirty="0" err="1">
                <a:latin typeface="Lato"/>
              </a:rPr>
              <a:t>PoCs</a:t>
            </a:r>
            <a:r>
              <a:rPr lang="en-US" dirty="0">
                <a:latin typeface="Lato"/>
              </a:rPr>
              <a:t> you don’t need a fully fledged operational environment in the Cloud. Using Red Oak Consulting’s ‘HPC in the Cloud’ workflow we deploy a usable infrastructure in a very short period (hours to days) rather than the weeks or months that it would take in an on-prem environment.</a:t>
            </a:r>
          </a:p>
          <a:p>
            <a:endParaRPr lang="en-US" dirty="0">
              <a:latin typeface="Lato"/>
            </a:endParaRPr>
          </a:p>
          <a:p>
            <a:r>
              <a:rPr lang="en-US" dirty="0">
                <a:latin typeface="Lato"/>
              </a:rPr>
              <a:t>Of course you still need to consider all the plumbing, such as Azure subscriptions, suitable network connectivity and software licenses for any software that you want to use during the evaluation.</a:t>
            </a:r>
          </a:p>
          <a:p>
            <a:endParaRPr lang="en-US" dirty="0">
              <a:latin typeface="Lato"/>
            </a:endParaRPr>
          </a:p>
          <a:p>
            <a:r>
              <a:rPr lang="en-US" dirty="0">
                <a:latin typeface="Lato"/>
              </a:rPr>
              <a:t>Then like any evaluation you build, run, benchmark, optimize, and repeat. It’s important to evaluate on an even footing. You need to expend the same effort in the </a:t>
            </a:r>
            <a:r>
              <a:rPr lang="en-US" dirty="0" err="1">
                <a:latin typeface="Lato"/>
              </a:rPr>
              <a:t>PoC</a:t>
            </a:r>
            <a:r>
              <a:rPr lang="en-US" dirty="0">
                <a:latin typeface="Lato"/>
              </a:rPr>
              <a:t> that you would when moving to a new on-premises system.</a:t>
            </a:r>
          </a:p>
          <a:p>
            <a:endParaRPr lang="en-US" dirty="0">
              <a:latin typeface="Lato"/>
            </a:endParaRPr>
          </a:p>
          <a:p>
            <a:r>
              <a:rPr lang="en-US" dirty="0">
                <a:latin typeface="Lato"/>
              </a:rPr>
              <a:t>In an on-prem environment inefficiently used core hours are lost value but are probably treated differently than core hours used in the Cloud.</a:t>
            </a:r>
          </a:p>
          <a:p>
            <a:endParaRPr lang="en-US" dirty="0">
              <a:latin typeface="Lato"/>
            </a:endParaRPr>
          </a:p>
          <a:p>
            <a:r>
              <a:rPr lang="en-US" dirty="0">
                <a:latin typeface="Lato"/>
              </a:rPr>
              <a:t>Assuming that your </a:t>
            </a:r>
            <a:r>
              <a:rPr lang="en-US" dirty="0" err="1">
                <a:latin typeface="Lato"/>
              </a:rPr>
              <a:t>PoCs</a:t>
            </a:r>
            <a:r>
              <a:rPr lang="en-US" dirty="0">
                <a:latin typeface="Lato"/>
              </a:rPr>
              <a:t> show promising results and that the numbers make sense, plan to run an extended pilot.</a:t>
            </a:r>
          </a:p>
          <a:p>
            <a:endParaRPr lang="en-US" dirty="0">
              <a:latin typeface="Lato"/>
            </a:endParaRPr>
          </a:p>
          <a:p>
            <a:r>
              <a:rPr lang="en-US" b="1" dirty="0">
                <a:latin typeface="Lato"/>
              </a:rPr>
              <a:t>What’s the purpose of an extended pilot?</a:t>
            </a:r>
          </a:p>
          <a:p>
            <a:endParaRPr lang="en-US" b="1" dirty="0">
              <a:latin typeface="Lato"/>
            </a:endParaRPr>
          </a:p>
          <a:p>
            <a:r>
              <a:rPr lang="en-US" b="0" dirty="0">
                <a:latin typeface="Lato"/>
              </a:rPr>
              <a:t>The purpose is really to look at the end-to-end operation of a cloud environment. Perhaps you have identified that a hybrid deployment is most appropriate. This is an opportunity to work on the integration, look at how the theory meets reality. Get a wider spread of users onto the system and a better understanding of what the whole life costs for a cloud migration will be. If you have good data describing your on-premises usage then you can try and generate equivalent data during an extended trial.</a:t>
            </a:r>
          </a:p>
          <a:p>
            <a:endParaRPr lang="en-US" dirty="0">
              <a:latin typeface="Lato"/>
            </a:endParaRPr>
          </a:p>
          <a:p>
            <a:r>
              <a:rPr lang="en-US" b="0" dirty="0">
                <a:latin typeface="Lato"/>
              </a:rPr>
              <a:t>Assuming that an analysis of running costs and the business needs show a migration to the cloud makes sense of the organization you need to plan your </a:t>
            </a:r>
          </a:p>
          <a:p>
            <a:endParaRPr lang="en-US" b="0" dirty="0">
              <a:latin typeface="Lato"/>
            </a:endParaRPr>
          </a:p>
          <a:p>
            <a:r>
              <a:rPr lang="en-US" b="1" dirty="0">
                <a:latin typeface="Lato"/>
              </a:rPr>
              <a:t>Production migration</a:t>
            </a:r>
          </a:p>
          <a:p>
            <a:endParaRPr lang="en-US" b="1" dirty="0">
              <a:latin typeface="Lato"/>
            </a:endParaRPr>
          </a:p>
          <a:p>
            <a:r>
              <a:rPr lang="en-US" dirty="0">
                <a:latin typeface="Lato"/>
              </a:rPr>
              <a:t>This obviously takes advantage of a lot of work done in the earlier phases but it’s also wise to conduct this as a fully fledged transformation project. Restate the requirements, business and technical. Determine the success criteria. </a:t>
            </a:r>
          </a:p>
          <a:p>
            <a:endParaRPr lang="en-US" dirty="0">
              <a:latin typeface="Lato"/>
            </a:endParaRPr>
          </a:p>
          <a:p>
            <a:r>
              <a:rPr lang="en-US" dirty="0">
                <a:latin typeface="Lato"/>
              </a:rPr>
              <a:t>A production migration doesn’t have to be a full lift and shift to the cloud. But it’s important to look at the whole life costs at this stage.</a:t>
            </a:r>
          </a:p>
          <a:p>
            <a:endParaRPr lang="en-US" dirty="0">
              <a:latin typeface="Lato"/>
            </a:endParaRPr>
          </a:p>
          <a:p>
            <a:r>
              <a:rPr lang="en-US" dirty="0">
                <a:latin typeface="Lato"/>
              </a:rPr>
              <a:t>It’s ok to have a hybrid environment but continuous evaluation of costs of maintaining both environments needs to be done – the costs of maintaining on-prem must be reflected it how costs in the cloud are calculated.</a:t>
            </a:r>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FA0EAEDE-9C6B-45CF-A70E-46E5DA5B92DB}" type="slidenum">
              <a:rPr lang="en-GB" smtClean="0"/>
              <a:t>14</a:t>
            </a:fld>
            <a:endParaRPr lang="en-GB"/>
          </a:p>
        </p:txBody>
      </p:sp>
    </p:spTree>
    <p:extLst>
      <p:ext uri="{BB962C8B-B14F-4D97-AF65-F5344CB8AC3E}">
        <p14:creationId xmlns:p14="http://schemas.microsoft.com/office/powerpoint/2010/main" val="3829834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I’ll start out by acknowledging that a full Cloud migration for HPC use, based purely on a cost per core hour isn’t yet for everyone.</a:t>
            </a:r>
          </a:p>
          <a:p>
            <a:r>
              <a:rPr lang="en-GB" dirty="0"/>
              <a:t>However as we’ve outlined are many factors that determine a realistic total cost of ownership and when they are considered along with the additional value that a fully flexible and scalable infrastructure represents the needle starts to swing toward Cloud HPC for many scenarios.</a:t>
            </a:r>
          </a:p>
          <a:p>
            <a:endParaRPr lang="en-GB" dirty="0"/>
          </a:p>
          <a:p>
            <a:r>
              <a:rPr lang="en-GB" dirty="0"/>
              <a:t>There are also plenty of best practices when considering a migration to the cloud but our top pieces of advice are:</a:t>
            </a:r>
          </a:p>
          <a:p>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After proof of concept and pilot projects have delivered cost per core hour metrics for the chosen workflows, and the business requirement phase has put those costs in context, only then formulate your migration strategy, as it will more than likely be nuanced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indent="-171450">
              <a:buFont typeface="Arial" panose="020B0604020202020204" pitchFamily="34" charset="0"/>
              <a:buChar char="•"/>
            </a:pPr>
            <a:r>
              <a:rPr lang="en-GB" dirty="0"/>
              <a:t>Train your system architects and administrative staff (and later users) as early as possible</a:t>
            </a:r>
          </a:p>
          <a:p>
            <a:pPr marL="171450" indent="-171450">
              <a:buFont typeface="Arial" panose="020B0604020202020204" pitchFamily="34" charset="0"/>
              <a:buChar cha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Ensure that you have stakeholder buy in across the board, especially important from IT and the User community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Treat your chosen Cloud Vendor and integrators as Partners, they have a wealth of experience you can leverage for success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indent="-171450">
              <a:buFont typeface="Arial" panose="020B0604020202020204" pitchFamily="34" charset="0"/>
              <a:buChar char="•"/>
            </a:pPr>
            <a:r>
              <a:rPr lang="en-GB" dirty="0"/>
              <a:t>Ensure that you conduct a cloud readiness review which sets out any organisational and IT changes necessary for a successful migration</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Determine what governance framework is necessary for your organisation, this should at a minimum include finance, operational IT and support governance and roles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Take the opportunity to reduce technical debt as part of any migration, adopt a CI/CD mentality and constantly review the state of the art in SaaS, PaaS and IaaS for your provider</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When developing your Infrastructure as Code (</a:t>
            </a:r>
            <a:r>
              <a:rPr lang="en-GB" dirty="0" err="1"/>
              <a:t>IaC</a:t>
            </a:r>
            <a:r>
              <a:rPr lang="en-GB" dirty="0"/>
              <a:t>) automate as much as possible including testing where possible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Ensure that you monitor and manage spend, and that all necessary checks and balances are built into your deployed framework</a:t>
            </a:r>
          </a:p>
          <a:p>
            <a:endParaRPr lang="en-GB" dirty="0"/>
          </a:p>
        </p:txBody>
      </p:sp>
      <p:sp>
        <p:nvSpPr>
          <p:cNvPr id="4" name="Slide Number Placeholder 3"/>
          <p:cNvSpPr>
            <a:spLocks noGrp="1"/>
          </p:cNvSpPr>
          <p:nvPr>
            <p:ph type="sldNum" sz="quarter" idx="5"/>
          </p:nvPr>
        </p:nvSpPr>
        <p:spPr/>
        <p:txBody>
          <a:bodyPr/>
          <a:lstStyle/>
          <a:p>
            <a:fld id="{FA0EAEDE-9C6B-45CF-A70E-46E5DA5B92DB}" type="slidenum">
              <a:rPr lang="en-GB" smtClean="0"/>
              <a:t>17</a:t>
            </a:fld>
            <a:endParaRPr lang="en-GB"/>
          </a:p>
        </p:txBody>
      </p:sp>
    </p:spTree>
    <p:extLst>
      <p:ext uri="{BB962C8B-B14F-4D97-AF65-F5344CB8AC3E}">
        <p14:creationId xmlns:p14="http://schemas.microsoft.com/office/powerpoint/2010/main" val="3492393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we conclude I’d just like to leave you with a few thoughts around what a fully flexible, scalable infrastructure can deliver in value to an organisation.</a:t>
            </a:r>
          </a:p>
          <a:p>
            <a:endParaRPr lang="en-GB" dirty="0"/>
          </a:p>
          <a:p>
            <a:r>
              <a:rPr lang="en-GB" dirty="0"/>
              <a:t>Flexibility and scalability in terms of only using what you need – no more having to buy capacity on Day 1 to last you 3-5 years (compute and storage – nothing worse than having empty queues and empty hard disks)</a:t>
            </a:r>
          </a:p>
          <a:p>
            <a:endParaRPr lang="en-GB" dirty="0"/>
          </a:p>
          <a:p>
            <a:r>
              <a:rPr lang="en-GB" dirty="0"/>
              <a:t>Flexibility and agility in terms of always being able to run on the most appropriate infrastructure and adopt new technology as it becomes available  - seeing how it can be used in your workflows without having to buy it up front (try before you buy).</a:t>
            </a:r>
          </a:p>
          <a:p>
            <a:endParaRPr lang="en-GB" dirty="0"/>
          </a:p>
          <a:p>
            <a:r>
              <a:rPr lang="en-GB" dirty="0"/>
              <a:t>Flexibility and agility in the service you operate. No longer does one size have to fit all. You can provision different systems for different users and tailor the characteristics based on their need. This is especially true of those working off the well beaten track or working to develop new workflows etc. For example of you don’t want to sink money into racks of GPUs and high memory nodes which are necessary for a few users, but are on average quite underutilised – Cloud can be a perfect fit.</a:t>
            </a:r>
          </a:p>
          <a:p>
            <a:endParaRPr lang="en-GB" dirty="0"/>
          </a:p>
          <a:p>
            <a:r>
              <a:rPr lang="en-GB" dirty="0"/>
              <a:t>Here a hybrid cloud deployment, which take specialised workflows or high priority jobs which your current infrastructure can’t serve, and moves them to the Cloud can be ideal candidates.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Improved productivity comes from reduced time to solution (the value of being able to deliver results sooner), better scalability which allows higher fidelity simulations (increased value) and being able to deploy infrastructure which is tailored exactly to the workloads. This means you can cost optimise your workloads and save money.</a:t>
            </a:r>
          </a:p>
          <a:p>
            <a:endParaRPr lang="en-GB" dirty="0"/>
          </a:p>
          <a:p>
            <a:r>
              <a:rPr lang="en-GB" dirty="0"/>
              <a:t>Cloud allows you to stop focussing on the infrastructure and concentrate on deriving value form the jobs you run.</a:t>
            </a:r>
          </a:p>
          <a:p>
            <a:r>
              <a:rPr lang="en-GB" dirty="0"/>
              <a:t>	Frees up real estate and long-term </a:t>
            </a:r>
            <a:r>
              <a:rPr lang="en-GB" dirty="0" err="1"/>
              <a:t>CapEx</a:t>
            </a:r>
            <a:r>
              <a:rPr lang="en-GB" dirty="0"/>
              <a:t>  (don’t have to pour money into the ground)</a:t>
            </a:r>
          </a:p>
          <a:p>
            <a:r>
              <a:rPr lang="en-GB" dirty="0"/>
              <a:t>	Removes constraints on size, cooling, power and capability of on-prem HPC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Reduce support burden of shadow IT – having a more consistent IT estate</a:t>
            </a:r>
          </a:p>
          <a:p>
            <a:endParaRPr lang="en-GB" dirty="0"/>
          </a:p>
          <a:p>
            <a:r>
              <a:rPr lang="en-GB" dirty="0"/>
              <a:t>There are also other factors to take into account:</a:t>
            </a:r>
          </a:p>
          <a:p>
            <a:endParaRPr lang="en-GB" dirty="0"/>
          </a:p>
          <a:p>
            <a:r>
              <a:rPr lang="en-GB" dirty="0"/>
              <a:t>Greening of your IT footprint. Moving into the Cloud benefits from the efficiencies of scale that most conventional organisations can’t hope to match.</a:t>
            </a:r>
          </a:p>
          <a:p>
            <a:endParaRPr lang="en-GB" dirty="0"/>
          </a:p>
          <a:p>
            <a:r>
              <a:rPr lang="en-GB" dirty="0"/>
              <a:t>Improved business continuity and disaster recovery options. What risks are you trying to mitigate and what are their impacts?</a:t>
            </a:r>
          </a:p>
          <a:p>
            <a:endParaRPr lang="en-GB" dirty="0"/>
          </a:p>
          <a:p>
            <a:r>
              <a:rPr lang="en-GB" dirty="0"/>
              <a:t> </a:t>
            </a:r>
          </a:p>
          <a:p>
            <a:r>
              <a:rPr lang="en-GB" dirty="0"/>
              <a:t>But above all moving to the Cloud should be viewed as a partnership. It’s a journey not a destination. It enables innovation driven by agility. This in turn delivers growth.</a:t>
            </a:r>
          </a:p>
          <a:p>
            <a:endParaRPr lang="en-GB" dirty="0"/>
          </a:p>
          <a:p>
            <a:endParaRPr lang="en-GB" dirty="0"/>
          </a:p>
          <a:p>
            <a:r>
              <a:rPr lang="en-GB" dirty="0"/>
              <a:t>Because the offerings of a Cloud vendor are continuously evolving, so should an organisations use of the platform. Greater integration can be viewed as a ‘tie in’ but it also misses the value that can be derived from closer integration. </a:t>
            </a:r>
          </a:p>
          <a:p>
            <a:endParaRPr lang="en-GB" dirty="0"/>
          </a:p>
          <a:p>
            <a:endParaRPr lang="en-GB" dirty="0"/>
          </a:p>
        </p:txBody>
      </p:sp>
      <p:sp>
        <p:nvSpPr>
          <p:cNvPr id="4" name="Slide Number Placeholder 3"/>
          <p:cNvSpPr>
            <a:spLocks noGrp="1"/>
          </p:cNvSpPr>
          <p:nvPr>
            <p:ph type="sldNum" sz="quarter" idx="5"/>
          </p:nvPr>
        </p:nvSpPr>
        <p:spPr/>
        <p:txBody>
          <a:bodyPr/>
          <a:lstStyle/>
          <a:p>
            <a:fld id="{FA0EAEDE-9C6B-45CF-A70E-46E5DA5B92DB}" type="slidenum">
              <a:rPr lang="en-GB" smtClean="0"/>
              <a:t>18</a:t>
            </a:fld>
            <a:endParaRPr lang="en-GB"/>
          </a:p>
        </p:txBody>
      </p:sp>
    </p:spTree>
    <p:extLst>
      <p:ext uri="{BB962C8B-B14F-4D97-AF65-F5344CB8AC3E}">
        <p14:creationId xmlns:p14="http://schemas.microsoft.com/office/powerpoint/2010/main" val="4015171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listening to this webinar. If you’d like to get in touch please see the details on this slide.</a:t>
            </a:r>
          </a:p>
        </p:txBody>
      </p:sp>
      <p:sp>
        <p:nvSpPr>
          <p:cNvPr id="4" name="Slide Number Placeholder 3"/>
          <p:cNvSpPr>
            <a:spLocks noGrp="1"/>
          </p:cNvSpPr>
          <p:nvPr>
            <p:ph type="sldNum" sz="quarter" idx="5"/>
          </p:nvPr>
        </p:nvSpPr>
        <p:spPr/>
        <p:txBody>
          <a:bodyPr/>
          <a:lstStyle/>
          <a:p>
            <a:fld id="{FA0EAEDE-9C6B-45CF-A70E-46E5DA5B92DB}" type="slidenum">
              <a:rPr lang="en-GB" smtClean="0"/>
              <a:t>19</a:t>
            </a:fld>
            <a:endParaRPr lang="en-GB"/>
          </a:p>
        </p:txBody>
      </p:sp>
    </p:spTree>
    <p:extLst>
      <p:ext uri="{BB962C8B-B14F-4D97-AF65-F5344CB8AC3E}">
        <p14:creationId xmlns:p14="http://schemas.microsoft.com/office/powerpoint/2010/main" val="2776893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the Red Oak Transition from “on-prem to cloud” HPC webinar</a:t>
            </a:r>
          </a:p>
        </p:txBody>
      </p:sp>
      <p:sp>
        <p:nvSpPr>
          <p:cNvPr id="4" name="Slide Number Placeholder 3"/>
          <p:cNvSpPr>
            <a:spLocks noGrp="1"/>
          </p:cNvSpPr>
          <p:nvPr>
            <p:ph type="sldNum" sz="quarter" idx="5"/>
          </p:nvPr>
        </p:nvSpPr>
        <p:spPr/>
        <p:txBody>
          <a:bodyPr/>
          <a:lstStyle/>
          <a:p>
            <a:fld id="{FA0EAEDE-9C6B-45CF-A70E-46E5DA5B92DB}" type="slidenum">
              <a:rPr lang="en-GB" smtClean="0"/>
              <a:t>2</a:t>
            </a:fld>
            <a:endParaRPr lang="en-GB"/>
          </a:p>
        </p:txBody>
      </p:sp>
    </p:spTree>
    <p:extLst>
      <p:ext uri="{BB962C8B-B14F-4D97-AF65-F5344CB8AC3E}">
        <p14:creationId xmlns:p14="http://schemas.microsoft.com/office/powerpoint/2010/main" val="4265377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my name is Dairsie Latimer and I’m a Principle Technical Advisor at Red Oak Consulting.</a:t>
            </a:r>
          </a:p>
          <a:p>
            <a:endParaRPr lang="en-GB" dirty="0"/>
          </a:p>
          <a:p>
            <a:r>
              <a:rPr lang="en-GB" dirty="0"/>
              <a:t>I’m one of a team of HPC and Cloud specialists at the company and have personally spent the last fifteen years working in HPC in a variety of roles, both as a customer and supplier of HPC solutions.</a:t>
            </a:r>
          </a:p>
          <a:p>
            <a:endParaRPr lang="en-GB" dirty="0"/>
          </a:p>
          <a:p>
            <a:r>
              <a:rPr lang="en-GB" dirty="0"/>
              <a:t>For those of you who aren’t familiar with Red Oak Consulting I’ll just take a moment to introduce the company.</a:t>
            </a:r>
          </a:p>
          <a:p>
            <a:endParaRPr lang="en-GB" dirty="0"/>
          </a:p>
          <a:p>
            <a:r>
              <a:rPr lang="en-GB" dirty="0"/>
              <a:t>Red Oak was founded in 2004 as a specialist consultancy in HPC and works in all market sectors including Academia, Corporate, Government and Manufacturing</a:t>
            </a:r>
          </a:p>
          <a:p>
            <a:endParaRPr lang="en-GB" dirty="0"/>
          </a:p>
          <a:p>
            <a:r>
              <a:rPr lang="en-GB" dirty="0"/>
              <a:t>We’re the only specialist HPC consultancy in the UK – we eat, sleep and breath HPC. All of our consultants have practical experience both as users and architects of HPC systems.</a:t>
            </a:r>
          </a:p>
          <a:p>
            <a:endParaRPr lang="en-GB" dirty="0"/>
          </a:p>
          <a:p>
            <a:r>
              <a:rPr lang="en-GB" dirty="0"/>
              <a:t>We’ve been a Microsoft partner since 2017. And this year we’re reached Gold Partner status.</a:t>
            </a:r>
          </a:p>
        </p:txBody>
      </p:sp>
      <p:sp>
        <p:nvSpPr>
          <p:cNvPr id="4" name="Slide Number Placeholder 3"/>
          <p:cNvSpPr>
            <a:spLocks noGrp="1"/>
          </p:cNvSpPr>
          <p:nvPr>
            <p:ph type="sldNum" sz="quarter" idx="5"/>
          </p:nvPr>
        </p:nvSpPr>
        <p:spPr/>
        <p:txBody>
          <a:bodyPr/>
          <a:lstStyle/>
          <a:p>
            <a:fld id="{FA0EAEDE-9C6B-45CF-A70E-46E5DA5B92DB}" type="slidenum">
              <a:rPr lang="en-GB" smtClean="0"/>
              <a:t>3</a:t>
            </a:fld>
            <a:endParaRPr lang="en-GB"/>
          </a:p>
        </p:txBody>
      </p:sp>
    </p:spTree>
    <p:extLst>
      <p:ext uri="{BB962C8B-B14F-4D97-AF65-F5344CB8AC3E}">
        <p14:creationId xmlns:p14="http://schemas.microsoft.com/office/powerpoint/2010/main" val="4258946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Including on in the Top 5 and several just outside the Top 10.</a:t>
            </a:r>
          </a:p>
          <a:p>
            <a:endParaRPr lang="en-GB" dirty="0"/>
          </a:p>
        </p:txBody>
      </p:sp>
      <p:sp>
        <p:nvSpPr>
          <p:cNvPr id="4" name="Slide Number Placeholder 3"/>
          <p:cNvSpPr>
            <a:spLocks noGrp="1"/>
          </p:cNvSpPr>
          <p:nvPr>
            <p:ph type="sldNum" sz="quarter" idx="5"/>
          </p:nvPr>
        </p:nvSpPr>
        <p:spPr/>
        <p:txBody>
          <a:bodyPr/>
          <a:lstStyle/>
          <a:p>
            <a:fld id="{FA0EAEDE-9C6B-45CF-A70E-46E5DA5B92DB}" type="slidenum">
              <a:rPr lang="en-GB" smtClean="0"/>
              <a:t>4</a:t>
            </a:fld>
            <a:endParaRPr lang="en-GB"/>
          </a:p>
        </p:txBody>
      </p:sp>
    </p:spTree>
    <p:extLst>
      <p:ext uri="{BB962C8B-B14F-4D97-AF65-F5344CB8AC3E}">
        <p14:creationId xmlns:p14="http://schemas.microsoft.com/office/powerpoint/2010/main" val="3081834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two speakers from Microsoft as well as a customer story</a:t>
            </a:r>
          </a:p>
        </p:txBody>
      </p:sp>
      <p:sp>
        <p:nvSpPr>
          <p:cNvPr id="4" name="Slide Number Placeholder 3"/>
          <p:cNvSpPr>
            <a:spLocks noGrp="1"/>
          </p:cNvSpPr>
          <p:nvPr>
            <p:ph type="sldNum" sz="quarter" idx="5"/>
          </p:nvPr>
        </p:nvSpPr>
        <p:spPr/>
        <p:txBody>
          <a:bodyPr/>
          <a:lstStyle/>
          <a:p>
            <a:fld id="{FA0EAEDE-9C6B-45CF-A70E-46E5DA5B92DB}" type="slidenum">
              <a:rPr lang="en-GB" smtClean="0"/>
              <a:t>5</a:t>
            </a:fld>
            <a:endParaRPr lang="en-GB"/>
          </a:p>
        </p:txBody>
      </p:sp>
    </p:spTree>
    <p:extLst>
      <p:ext uri="{BB962C8B-B14F-4D97-AF65-F5344CB8AC3E}">
        <p14:creationId xmlns:p14="http://schemas.microsoft.com/office/powerpoint/2010/main" val="3294683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let’s get started. Why is it so important to understand business requirements for HPC?</a:t>
            </a:r>
          </a:p>
          <a:p>
            <a:endParaRPr lang="en-GB" dirty="0"/>
          </a:p>
          <a:p>
            <a:r>
              <a:rPr lang="en-GB" dirty="0"/>
              <a:t>Why do you have HPC? What purpose does it serve? </a:t>
            </a:r>
            <a:r>
              <a:rPr lang="en-US" dirty="0">
                <a:latin typeface="Lato"/>
              </a:rPr>
              <a:t>Depending on the organization there are probably several competing goals to having a HPC capability.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ato"/>
              </a:rPr>
              <a:t>Without understanding the value of HPC to your organization how do you know what the right solution is?</a:t>
            </a:r>
          </a:p>
          <a:p>
            <a:endParaRPr lang="en-GB" dirty="0"/>
          </a:p>
          <a:p>
            <a:r>
              <a:rPr lang="en-GB" dirty="0"/>
              <a:t>Having conducted many engagements with customers the first thing we establish is what the value of HPC is to the organisation.</a:t>
            </a:r>
          </a:p>
          <a:p>
            <a:r>
              <a:rPr lang="en-GB" dirty="0"/>
              <a:t>Without understanding that it’s hard to know what the right technical solution needs to looks like.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ato"/>
              </a:rPr>
              <a:t>Essentially, the early part of any project is an exercise in stakeholder engagement, stakeholder management and requirement capture.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ato"/>
              </a:rPr>
              <a:t>By understanding who uses it and how they use it, you can get a feel for the relative priorities and pain points. You can understand how to drive value for the users, different parts of the organization and the business.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ato"/>
            </a:endParaRPr>
          </a:p>
          <a:p>
            <a:pPr marL="0" indent="0">
              <a:lnSpc>
                <a:spcPct val="150000"/>
              </a:lnSpc>
              <a:buFont typeface="Arial" panose="020B0604020202020204" pitchFamily="34" charset="0"/>
              <a:buNone/>
            </a:pPr>
            <a:endParaRPr lang="en-US" sz="1600" dirty="0">
              <a:latin typeface="Lato"/>
            </a:endParaRPr>
          </a:p>
          <a:p>
            <a:pPr marL="0" indent="0">
              <a:lnSpc>
                <a:spcPct val="150000"/>
              </a:lnSpc>
              <a:buFont typeface="Arial" panose="020B0604020202020204" pitchFamily="34" charset="0"/>
              <a:buNone/>
            </a:pPr>
            <a:r>
              <a:rPr lang="en-US" sz="1600" dirty="0">
                <a:latin typeface="Lato"/>
              </a:rPr>
              <a:t>By getting an overall feel for the business requirements you can gauge how important differing aspects of HPC are; such as the emphasis between job throughput and job capability.</a:t>
            </a:r>
          </a:p>
          <a:p>
            <a:pPr marL="0" indent="0">
              <a:lnSpc>
                <a:spcPct val="150000"/>
              </a:lnSpc>
              <a:buFont typeface="Arial" panose="020B0604020202020204" pitchFamily="34" charset="0"/>
              <a:buNone/>
            </a:pPr>
            <a:endParaRPr lang="en-US" sz="1600" dirty="0">
              <a:latin typeface="Lato"/>
            </a:endParaRPr>
          </a:p>
          <a:p>
            <a:pPr marL="0" indent="0">
              <a:lnSpc>
                <a:spcPct val="150000"/>
              </a:lnSpc>
              <a:buFont typeface="Arial" panose="020B0604020202020204" pitchFamily="34" charset="0"/>
              <a:buNone/>
            </a:pPr>
            <a:r>
              <a:rPr lang="en-US" sz="1600" dirty="0">
                <a:latin typeface="Lato"/>
              </a:rPr>
              <a:t>Also by asking questions that try and uncover the value things like faster times to solution vs simply running more complex jobs for the same amount of time, you start to see where the business value for the organization is.</a:t>
            </a:r>
          </a:p>
          <a:p>
            <a:pPr marL="0" indent="0">
              <a:lnSpc>
                <a:spcPct val="150000"/>
              </a:lnSpc>
              <a:buFont typeface="Arial" panose="020B0604020202020204" pitchFamily="34" charset="0"/>
              <a:buNone/>
            </a:pPr>
            <a:endParaRPr lang="en-US" sz="1600" dirty="0">
              <a:latin typeface="Lato"/>
            </a:endParaRPr>
          </a:p>
          <a:p>
            <a:pPr marL="0" indent="0">
              <a:lnSpc>
                <a:spcPct val="150000"/>
              </a:lnSpc>
              <a:buFont typeface="Arial" panose="020B0604020202020204" pitchFamily="34" charset="0"/>
              <a:buNone/>
            </a:pPr>
            <a:r>
              <a:rPr lang="en-US" sz="1600" dirty="0">
                <a:latin typeface="Lato"/>
              </a:rPr>
              <a:t>Or perhaps, as in some environments its it only cost to solution that matters? [This is usually a short-sighted answer by the way].</a:t>
            </a:r>
          </a:p>
          <a:p>
            <a:pPr marL="285750" indent="-285750">
              <a:lnSpc>
                <a:spcPct val="150000"/>
              </a:lnSpc>
              <a:buFont typeface="Arial" panose="020B0604020202020204" pitchFamily="34" charset="0"/>
              <a:buChar char="•"/>
            </a:pPr>
            <a:endParaRPr lang="en-US" sz="800" dirty="0">
              <a:latin typeface="Lato"/>
            </a:endParaRPr>
          </a:p>
          <a:p>
            <a:pPr marL="0" indent="0">
              <a:lnSpc>
                <a:spcPct val="150000"/>
              </a:lnSpc>
              <a:buFont typeface="Arial" panose="020B0604020202020204" pitchFamily="34" charset="0"/>
              <a:buNone/>
            </a:pPr>
            <a:endParaRPr lang="en-US" sz="800" dirty="0">
              <a:latin typeface="Lato"/>
            </a:endParaRPr>
          </a:p>
          <a:p>
            <a:pPr marL="0" indent="0">
              <a:lnSpc>
                <a:spcPct val="150000"/>
              </a:lnSpc>
              <a:buFont typeface="Arial" panose="020B0604020202020204" pitchFamily="34" charset="0"/>
              <a:buNone/>
            </a:pPr>
            <a:r>
              <a:rPr lang="en-US" sz="800" dirty="0">
                <a:latin typeface="Lato"/>
              </a:rPr>
              <a:t>In some organizations it’s possible to put together a return-on-investment model, so you can show how money applied here has the potential to turn into this amount of revenue there. Incredibly valuable for many organizations.</a:t>
            </a:r>
          </a:p>
          <a:p>
            <a:pPr marL="0" indent="0">
              <a:lnSpc>
                <a:spcPct val="150000"/>
              </a:lnSpc>
              <a:buFont typeface="Arial" panose="020B0604020202020204" pitchFamily="34" charset="0"/>
              <a:buNone/>
            </a:pPr>
            <a:endParaRPr lang="en-US" sz="800" dirty="0">
              <a:latin typeface="Lato"/>
            </a:endParaRPr>
          </a:p>
          <a:p>
            <a:pPr marL="0" indent="0">
              <a:lnSpc>
                <a:spcPct val="150000"/>
              </a:lnSpc>
              <a:buFont typeface="Arial" panose="020B0604020202020204" pitchFamily="34" charset="0"/>
              <a:buNone/>
            </a:pPr>
            <a:r>
              <a:rPr lang="en-US" sz="800" dirty="0">
                <a:latin typeface="Lato"/>
              </a:rPr>
              <a:t>In some cases it’s even possible to look at opportunity costs and indeed look at lost value to an organization if you can’t meet a business need. All of these factors and answers to questions, should feed into the decision-making process.</a:t>
            </a:r>
          </a:p>
          <a:p>
            <a:pPr marL="0" indent="0">
              <a:lnSpc>
                <a:spcPct val="150000"/>
              </a:lnSpc>
              <a:buFont typeface="Arial" panose="020B0604020202020204" pitchFamily="34" charset="0"/>
              <a:buNone/>
            </a:pPr>
            <a:endParaRPr lang="en-US" sz="800" dirty="0">
              <a:latin typeface="Lato"/>
            </a:endParaRPr>
          </a:p>
          <a:p>
            <a:pPr marL="0" indent="0">
              <a:lnSpc>
                <a:spcPct val="150000"/>
              </a:lnSpc>
              <a:buFont typeface="Arial" panose="020B0604020202020204" pitchFamily="34" charset="0"/>
              <a:buNone/>
            </a:pPr>
            <a:r>
              <a:rPr lang="en-US" sz="800" dirty="0">
                <a:latin typeface="Lato"/>
              </a:rPr>
              <a:t>And needless to say if you miss a business requirement, regardless of deployment model, then it will inevitably have knock-on consequences.</a:t>
            </a:r>
          </a:p>
          <a:p>
            <a:pPr marL="0" indent="0">
              <a:lnSpc>
                <a:spcPct val="150000"/>
              </a:lnSpc>
              <a:buFont typeface="Arial" panose="020B0604020202020204" pitchFamily="34" charset="0"/>
              <a:buNone/>
            </a:pPr>
            <a:endParaRPr lang="en-US" sz="800" dirty="0">
              <a:latin typeface="Lato"/>
            </a:endParaRPr>
          </a:p>
          <a:p>
            <a:pPr marL="0" indent="0">
              <a:lnSpc>
                <a:spcPct val="150000"/>
              </a:lnSpc>
              <a:buFont typeface="Arial" panose="020B0604020202020204" pitchFamily="34" charset="0"/>
              <a:buNone/>
            </a:pPr>
            <a:endParaRPr lang="en-US" sz="800" dirty="0">
              <a:latin typeface="Lato"/>
            </a:endParaRPr>
          </a:p>
          <a:p>
            <a:pPr marL="0" indent="0">
              <a:lnSpc>
                <a:spcPct val="150000"/>
              </a:lnSpc>
              <a:buFont typeface="Arial" panose="020B0604020202020204" pitchFamily="34" charset="0"/>
              <a:buNone/>
            </a:pPr>
            <a:r>
              <a:rPr lang="en-US" sz="800" b="1" dirty="0">
                <a:latin typeface="Lato"/>
              </a:rPr>
              <a:t>REMEMBER</a:t>
            </a:r>
            <a:r>
              <a:rPr lang="en-US" sz="800" b="0" dirty="0">
                <a:latin typeface="Lato"/>
              </a:rPr>
              <a:t>: Identify critical users and decision makers, make them stakeholders in signing off the business requirements. Once you’ve done that you have a rule to run against acceptance criteria for any subsequent deployment.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Lato"/>
            </a:endParaRPr>
          </a:p>
          <a:p>
            <a:pPr marL="0" indent="0">
              <a:lnSpc>
                <a:spcPct val="150000"/>
              </a:lnSpc>
              <a:buFont typeface="Arial" panose="020B0604020202020204" pitchFamily="34" charset="0"/>
              <a:buNone/>
            </a:pPr>
            <a:endParaRPr lang="en-US" dirty="0">
              <a:latin typeface="Lato"/>
            </a:endParaRPr>
          </a:p>
        </p:txBody>
      </p:sp>
      <p:sp>
        <p:nvSpPr>
          <p:cNvPr id="4" name="Slide Number Placeholder 3"/>
          <p:cNvSpPr>
            <a:spLocks noGrp="1"/>
          </p:cNvSpPr>
          <p:nvPr>
            <p:ph type="sldNum" sz="quarter" idx="5"/>
          </p:nvPr>
        </p:nvSpPr>
        <p:spPr/>
        <p:txBody>
          <a:bodyPr/>
          <a:lstStyle/>
          <a:p>
            <a:fld id="{FA0EAEDE-9C6B-45CF-A70E-46E5DA5B92DB}" type="slidenum">
              <a:rPr lang="en-GB" smtClean="0"/>
              <a:t>6</a:t>
            </a:fld>
            <a:endParaRPr lang="en-GB"/>
          </a:p>
        </p:txBody>
      </p:sp>
    </p:spTree>
    <p:extLst>
      <p:ext uri="{BB962C8B-B14F-4D97-AF65-F5344CB8AC3E}">
        <p14:creationId xmlns:p14="http://schemas.microsoft.com/office/powerpoint/2010/main" val="3642640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you understand what the value of HPC is to an organisation you can start to focus on the specifics of what it needs to look like.</a:t>
            </a:r>
          </a:p>
          <a:p>
            <a:endParaRPr lang="en-GB" dirty="0"/>
          </a:p>
          <a:p>
            <a:r>
              <a:rPr lang="en-GB" dirty="0"/>
              <a:t>You can start to discuss what technical capabilities the system needs. What capacity or size?</a:t>
            </a:r>
          </a:p>
          <a:p>
            <a:endParaRPr lang="en-GB" dirty="0"/>
          </a:p>
          <a:p>
            <a:r>
              <a:rPr lang="en-GB" dirty="0"/>
              <a:t>The business requirements should drive answers to questions such as what’s the budget, how is it going to be funded? It’s much more difficult to do things the other way round.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Also while most organisations usually have well defined policy for capital expenditure moving to Cloud means that you are shifting from a </a:t>
            </a:r>
            <a:r>
              <a:rPr lang="en-GB" dirty="0" err="1"/>
              <a:t>CapEx</a:t>
            </a:r>
            <a:r>
              <a:rPr lang="en-GB" dirty="0"/>
              <a:t> to </a:t>
            </a:r>
            <a:r>
              <a:rPr lang="en-GB" dirty="0" err="1"/>
              <a:t>OpEx</a:t>
            </a:r>
            <a:r>
              <a:rPr lang="en-GB" dirty="0"/>
              <a:t>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Your milage may vary here but this should be addressed early in the business requirement capture. The lesson is to include finance in the conversation early.</a:t>
            </a:r>
          </a:p>
          <a:p>
            <a:endParaRPr lang="en-GB" dirty="0"/>
          </a:p>
          <a:p>
            <a:endParaRPr lang="en-GB" dirty="0"/>
          </a:p>
          <a:p>
            <a:r>
              <a:rPr lang="en-GB" dirty="0"/>
              <a:t>If you already have an on-prem system, identify how well utilised it is, how good capacity forecasting has been for previous procurements?</a:t>
            </a:r>
          </a:p>
          <a:p>
            <a:endParaRPr lang="en-GB" dirty="0"/>
          </a:p>
          <a:p>
            <a:r>
              <a:rPr lang="en-GB" dirty="0"/>
              <a:t>Do you have a fit for purpose cost of ownership mode? How do you measure return on investment into HPC? Do you even try?</a:t>
            </a:r>
          </a:p>
          <a:p>
            <a:endParaRPr lang="en-GB" dirty="0"/>
          </a:p>
          <a:p>
            <a:r>
              <a:rPr lang="en-GB" dirty="0"/>
              <a:t>Are there any indications that current HPC resources are holding back innovation, productivity etc.</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It’s worth highlighting that there’s a carousel effect for traditional HPC procurement. A full revolution takes 3-5 years (depending on several factors).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most businesses, once you’ve bought a system, it’s probably only 12-18 months before you need to be looking to the next procurement cycle.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the larger systems and projects (say national infrastructure scale), especially those that include significant infrastructure provision (data centre build/refresh etc) a procurement cycle can be anything from 18-36 months from project initiation to hardware being accepted by the customer. Something that a Cloud deployment can shorten.</a:t>
            </a:r>
          </a:p>
          <a:p>
            <a:endParaRPr lang="en-GB" dirty="0"/>
          </a:p>
          <a:p>
            <a:r>
              <a:rPr lang="en-GB" dirty="0"/>
              <a:t>And no matter what sort of on-premises HPC you buy there is a stair step effect in terms of utilisation.</a:t>
            </a:r>
          </a:p>
          <a:p>
            <a:endParaRPr lang="en-GB" dirty="0"/>
          </a:p>
          <a:p>
            <a:r>
              <a:rPr lang="en-GB" dirty="0"/>
              <a:t>On Day 1 a system is probably underutilised because you’ve tried to predict the capacity and capability you need for Year 3.</a:t>
            </a:r>
          </a:p>
          <a:p>
            <a:r>
              <a:rPr lang="en-GB" dirty="0"/>
              <a:t>In Year 3 the likelihood is that it has queue waiting times because growth has come faster than expected, or the converse might be true, it’s still running at lower utilisation that you originally expected.</a:t>
            </a:r>
          </a:p>
          <a:p>
            <a:endParaRPr lang="en-GB" dirty="0"/>
          </a:p>
          <a:p>
            <a:r>
              <a:rPr lang="en-GB" dirty="0"/>
              <a:t>Either way that’s lost value to the organisation, either because you bought too much or too little. </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ato"/>
              </a:rPr>
              <a:t>HPC provision is a journey and there’s always a new horizon.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Lato"/>
              </a:rPr>
              <a:t>Remember: It’s only once you have identified the business requirements should you move onto the technical aspects of a HPC procurement, either on-prem or a transition to a cloud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Lato"/>
              </a:rPr>
              <a:t>Now we hear from Andrew Jones of Microsoft.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ato"/>
            </a:endParaRPr>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FA0EAEDE-9C6B-45CF-A70E-46E5DA5B92DB}" type="slidenum">
              <a:rPr lang="en-GB" smtClean="0"/>
              <a:t>7</a:t>
            </a:fld>
            <a:endParaRPr lang="en-GB"/>
          </a:p>
        </p:txBody>
      </p:sp>
    </p:spTree>
    <p:extLst>
      <p:ext uri="{BB962C8B-B14F-4D97-AF65-F5344CB8AC3E}">
        <p14:creationId xmlns:p14="http://schemas.microsoft.com/office/powerpoint/2010/main" val="2079836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Lato"/>
              </a:rPr>
              <a:t>What are the key areas which require full due diligence when transitioning to the cloud?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ato"/>
              </a:rPr>
              <a:t>The most obvious issue is that a cloud transition is a significant undertaking. It’s going to be transformative and touch a huge number of things in your IT estate.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ato"/>
              </a:rPr>
              <a:t>So don’t rush things.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ato"/>
              </a:rPr>
              <a:t>Have a process (we’ll come to that in a bit).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ato"/>
              </a:rPr>
              <a:t>While we believe that there are huge opportunities and real value in moving HPC into the cloud, but it needs to be tested against value for money too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ato"/>
              </a:rPr>
              <a:t>BUT cloud also represents other value drivers that tend not to be taken into account in a simple cost of ownership evaluation (which is why its important to look at business requirements first)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ato"/>
              </a:rPr>
              <a:t>There is no one size fits all solution in the cloud any more than there is for on-premises HPC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ato"/>
            </a:endParaRPr>
          </a:p>
          <a:p>
            <a:endParaRPr lang="en-GB" dirty="0"/>
          </a:p>
        </p:txBody>
      </p:sp>
      <p:sp>
        <p:nvSpPr>
          <p:cNvPr id="4" name="Slide Number Placeholder 3"/>
          <p:cNvSpPr>
            <a:spLocks noGrp="1"/>
          </p:cNvSpPr>
          <p:nvPr>
            <p:ph type="sldNum" sz="quarter" idx="5"/>
          </p:nvPr>
        </p:nvSpPr>
        <p:spPr/>
        <p:txBody>
          <a:bodyPr/>
          <a:lstStyle/>
          <a:p>
            <a:fld id="{FA0EAEDE-9C6B-45CF-A70E-46E5DA5B92DB}" type="slidenum">
              <a:rPr lang="en-GB" smtClean="0"/>
              <a:t>9</a:t>
            </a:fld>
            <a:endParaRPr lang="en-GB"/>
          </a:p>
        </p:txBody>
      </p:sp>
    </p:spTree>
    <p:extLst>
      <p:ext uri="{BB962C8B-B14F-4D97-AF65-F5344CB8AC3E}">
        <p14:creationId xmlns:p14="http://schemas.microsoft.com/office/powerpoint/2010/main" val="3683517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ato"/>
              </a:rPr>
              <a:t>Now to the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ato"/>
              </a:rPr>
              <a:t>The most obvious areas to understand are your workflows and workloads in an on-premises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ato"/>
              </a:rPr>
              <a:t>Once you’ve done that you are now ready to consider which workloads to migrate to the Cloud. We recommend that a number of proof-of-concept evaluations are conducted initially.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Work your way up. Start with a single workflow and a cloud proof of concept. Make that run efficiently. Broaden out the evaluation. Look at how Cloud can help productivity. Is it in having no queue waiting times? Faster time to solution. Running higher fidelity models and improving your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ato"/>
              </a:rPr>
              <a:t>As you would expect some workflows are more amenable than others to running cost effectively in the Cloud (we’ll come to the reasons why in a few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ato"/>
              </a:rPr>
              <a:t>In fact it’s no longer really a question if Cloud infrastructure will run you jobs efficiently but ensuring that they run cost effectively.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ato"/>
              </a:rPr>
              <a:t>And in order to understand cost, it’s necessary to have a cost of ownership model to compare against.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ato"/>
              </a:rPr>
              <a:t>Seems a little obvious but it’s perhaps not quite as straightforward as it might at first seem.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ato"/>
              </a:rPr>
              <a:t>What does a TCO model need to include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ato"/>
            </a:endParaRPr>
          </a:p>
          <a:p>
            <a:endParaRPr lang="en-GB" dirty="0"/>
          </a:p>
        </p:txBody>
      </p:sp>
      <p:sp>
        <p:nvSpPr>
          <p:cNvPr id="4" name="Slide Number Placeholder 3"/>
          <p:cNvSpPr>
            <a:spLocks noGrp="1"/>
          </p:cNvSpPr>
          <p:nvPr>
            <p:ph type="sldNum" sz="quarter" idx="5"/>
          </p:nvPr>
        </p:nvSpPr>
        <p:spPr/>
        <p:txBody>
          <a:bodyPr/>
          <a:lstStyle/>
          <a:p>
            <a:fld id="{FA0EAEDE-9C6B-45CF-A70E-46E5DA5B92DB}" type="slidenum">
              <a:rPr lang="en-GB" smtClean="0"/>
              <a:t>10</a:t>
            </a:fld>
            <a:endParaRPr lang="en-GB"/>
          </a:p>
        </p:txBody>
      </p:sp>
    </p:spTree>
    <p:extLst>
      <p:ext uri="{BB962C8B-B14F-4D97-AF65-F5344CB8AC3E}">
        <p14:creationId xmlns:p14="http://schemas.microsoft.com/office/powerpoint/2010/main" val="4269034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AEDC4-6DB2-4B41-8241-C29783AB34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2ACC53F-88B2-45D1-8BD6-985B475F0D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2A892F2-2C33-4914-BA83-0D0999AAA4C2}"/>
              </a:ext>
            </a:extLst>
          </p:cNvPr>
          <p:cNvSpPr>
            <a:spLocks noGrp="1"/>
          </p:cNvSpPr>
          <p:nvPr>
            <p:ph type="dt" sz="half" idx="10"/>
          </p:nvPr>
        </p:nvSpPr>
        <p:spPr/>
        <p:txBody>
          <a:bodyPr/>
          <a:lstStyle/>
          <a:p>
            <a:fld id="{5126E402-6765-4767-8A82-2AE16115F5CA}" type="datetime1">
              <a:rPr lang="en-GB" smtClean="0"/>
              <a:t>20/11/2020</a:t>
            </a:fld>
            <a:endParaRPr lang="en-GB"/>
          </a:p>
        </p:txBody>
      </p:sp>
      <p:sp>
        <p:nvSpPr>
          <p:cNvPr id="5" name="Footer Placeholder 4">
            <a:extLst>
              <a:ext uri="{FF2B5EF4-FFF2-40B4-BE49-F238E27FC236}">
                <a16:creationId xmlns:a16="http://schemas.microsoft.com/office/drawing/2014/main" id="{84B5F149-3BDD-4360-A2F9-B004611D908D}"/>
              </a:ext>
            </a:extLst>
          </p:cNvPr>
          <p:cNvSpPr>
            <a:spLocks noGrp="1"/>
          </p:cNvSpPr>
          <p:nvPr>
            <p:ph type="ftr" sz="quarter" idx="11"/>
          </p:nvPr>
        </p:nvSpPr>
        <p:spPr/>
        <p:txBody>
          <a:bodyPr/>
          <a:lstStyle/>
          <a:p>
            <a:r>
              <a:rPr lang="en-GB"/>
              <a:t>CN230R001 - 1.0 - University of Sussex HPC Requirements Capture</a:t>
            </a:r>
          </a:p>
        </p:txBody>
      </p:sp>
      <p:sp>
        <p:nvSpPr>
          <p:cNvPr id="6" name="Slide Number Placeholder 5">
            <a:extLst>
              <a:ext uri="{FF2B5EF4-FFF2-40B4-BE49-F238E27FC236}">
                <a16:creationId xmlns:a16="http://schemas.microsoft.com/office/drawing/2014/main" id="{C0837486-F447-4B79-B9F5-F4483809861D}"/>
              </a:ext>
            </a:extLst>
          </p:cNvPr>
          <p:cNvSpPr>
            <a:spLocks noGrp="1"/>
          </p:cNvSpPr>
          <p:nvPr>
            <p:ph type="sldNum" sz="quarter" idx="12"/>
          </p:nvPr>
        </p:nvSpPr>
        <p:spPr/>
        <p:txBody>
          <a:bodyPr/>
          <a:lstStyle/>
          <a:p>
            <a:fld id="{DC76D9F1-6F11-4219-AAB3-2B7C80118340}" type="slidenum">
              <a:rPr lang="en-GB" smtClean="0"/>
              <a:t>‹#›</a:t>
            </a:fld>
            <a:endParaRPr lang="en-GB"/>
          </a:p>
        </p:txBody>
      </p:sp>
    </p:spTree>
    <p:extLst>
      <p:ext uri="{BB962C8B-B14F-4D97-AF65-F5344CB8AC3E}">
        <p14:creationId xmlns:p14="http://schemas.microsoft.com/office/powerpoint/2010/main" val="3399527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16FA0-D010-4451-82F6-1DC475DECA1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9AC5E8F-2FCE-4DFC-9B82-8A3629A4D5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A20517-7C67-4C1F-9E74-2E93575A823D}"/>
              </a:ext>
            </a:extLst>
          </p:cNvPr>
          <p:cNvSpPr>
            <a:spLocks noGrp="1"/>
          </p:cNvSpPr>
          <p:nvPr>
            <p:ph type="dt" sz="half" idx="10"/>
          </p:nvPr>
        </p:nvSpPr>
        <p:spPr/>
        <p:txBody>
          <a:bodyPr/>
          <a:lstStyle/>
          <a:p>
            <a:fld id="{D59FA328-CFE0-4ACC-976E-3AAC9F87A462}" type="datetime1">
              <a:rPr lang="en-GB" smtClean="0"/>
              <a:t>20/11/2020</a:t>
            </a:fld>
            <a:endParaRPr lang="en-GB"/>
          </a:p>
        </p:txBody>
      </p:sp>
      <p:sp>
        <p:nvSpPr>
          <p:cNvPr id="5" name="Footer Placeholder 4">
            <a:extLst>
              <a:ext uri="{FF2B5EF4-FFF2-40B4-BE49-F238E27FC236}">
                <a16:creationId xmlns:a16="http://schemas.microsoft.com/office/drawing/2014/main" id="{508B2F00-91A8-4EB4-B31B-628DAB18C123}"/>
              </a:ext>
            </a:extLst>
          </p:cNvPr>
          <p:cNvSpPr>
            <a:spLocks noGrp="1"/>
          </p:cNvSpPr>
          <p:nvPr>
            <p:ph type="ftr" sz="quarter" idx="11"/>
          </p:nvPr>
        </p:nvSpPr>
        <p:spPr/>
        <p:txBody>
          <a:bodyPr/>
          <a:lstStyle/>
          <a:p>
            <a:r>
              <a:rPr lang="en-GB"/>
              <a:t>CN230R001 - 1.0 - University of Sussex HPC Requirements Capture</a:t>
            </a:r>
          </a:p>
        </p:txBody>
      </p:sp>
      <p:sp>
        <p:nvSpPr>
          <p:cNvPr id="6" name="Slide Number Placeholder 5">
            <a:extLst>
              <a:ext uri="{FF2B5EF4-FFF2-40B4-BE49-F238E27FC236}">
                <a16:creationId xmlns:a16="http://schemas.microsoft.com/office/drawing/2014/main" id="{17CFA224-F9C4-4676-AB8A-F972704267CB}"/>
              </a:ext>
            </a:extLst>
          </p:cNvPr>
          <p:cNvSpPr>
            <a:spLocks noGrp="1"/>
          </p:cNvSpPr>
          <p:nvPr>
            <p:ph type="sldNum" sz="quarter" idx="12"/>
          </p:nvPr>
        </p:nvSpPr>
        <p:spPr/>
        <p:txBody>
          <a:bodyPr/>
          <a:lstStyle/>
          <a:p>
            <a:fld id="{DC76D9F1-6F11-4219-AAB3-2B7C80118340}" type="slidenum">
              <a:rPr lang="en-GB" smtClean="0"/>
              <a:t>‹#›</a:t>
            </a:fld>
            <a:endParaRPr lang="en-GB"/>
          </a:p>
        </p:txBody>
      </p:sp>
    </p:spTree>
    <p:extLst>
      <p:ext uri="{BB962C8B-B14F-4D97-AF65-F5344CB8AC3E}">
        <p14:creationId xmlns:p14="http://schemas.microsoft.com/office/powerpoint/2010/main" val="879248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2202A5-1E0D-4E4F-A540-DD3B62FCAFC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52F58E5-98F5-4F00-90B5-A2B01F91F1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BAC798-256D-464D-AB16-4B38BD753031}"/>
              </a:ext>
            </a:extLst>
          </p:cNvPr>
          <p:cNvSpPr>
            <a:spLocks noGrp="1"/>
          </p:cNvSpPr>
          <p:nvPr>
            <p:ph type="dt" sz="half" idx="10"/>
          </p:nvPr>
        </p:nvSpPr>
        <p:spPr/>
        <p:txBody>
          <a:bodyPr/>
          <a:lstStyle/>
          <a:p>
            <a:fld id="{3F7A4140-BF4D-4F95-9E68-72732B91AD58}" type="datetime1">
              <a:rPr lang="en-GB" smtClean="0"/>
              <a:t>20/11/2020</a:t>
            </a:fld>
            <a:endParaRPr lang="en-GB"/>
          </a:p>
        </p:txBody>
      </p:sp>
      <p:sp>
        <p:nvSpPr>
          <p:cNvPr id="5" name="Footer Placeholder 4">
            <a:extLst>
              <a:ext uri="{FF2B5EF4-FFF2-40B4-BE49-F238E27FC236}">
                <a16:creationId xmlns:a16="http://schemas.microsoft.com/office/drawing/2014/main" id="{1AFBB316-50E2-446D-BD01-628A8A45DB48}"/>
              </a:ext>
            </a:extLst>
          </p:cNvPr>
          <p:cNvSpPr>
            <a:spLocks noGrp="1"/>
          </p:cNvSpPr>
          <p:nvPr>
            <p:ph type="ftr" sz="quarter" idx="11"/>
          </p:nvPr>
        </p:nvSpPr>
        <p:spPr/>
        <p:txBody>
          <a:bodyPr/>
          <a:lstStyle/>
          <a:p>
            <a:r>
              <a:rPr lang="en-GB"/>
              <a:t>CN230R001 - 1.0 - University of Sussex HPC Requirements Capture</a:t>
            </a:r>
          </a:p>
        </p:txBody>
      </p:sp>
      <p:sp>
        <p:nvSpPr>
          <p:cNvPr id="6" name="Slide Number Placeholder 5">
            <a:extLst>
              <a:ext uri="{FF2B5EF4-FFF2-40B4-BE49-F238E27FC236}">
                <a16:creationId xmlns:a16="http://schemas.microsoft.com/office/drawing/2014/main" id="{AE94F6C5-F0D2-48EB-94A8-719810333EE3}"/>
              </a:ext>
            </a:extLst>
          </p:cNvPr>
          <p:cNvSpPr>
            <a:spLocks noGrp="1"/>
          </p:cNvSpPr>
          <p:nvPr>
            <p:ph type="sldNum" sz="quarter" idx="12"/>
          </p:nvPr>
        </p:nvSpPr>
        <p:spPr/>
        <p:txBody>
          <a:bodyPr/>
          <a:lstStyle/>
          <a:p>
            <a:fld id="{DC76D9F1-6F11-4219-AAB3-2B7C80118340}" type="slidenum">
              <a:rPr lang="en-GB" smtClean="0"/>
              <a:t>‹#›</a:t>
            </a:fld>
            <a:endParaRPr lang="en-GB"/>
          </a:p>
        </p:txBody>
      </p:sp>
    </p:spTree>
    <p:extLst>
      <p:ext uri="{BB962C8B-B14F-4D97-AF65-F5344CB8AC3E}">
        <p14:creationId xmlns:p14="http://schemas.microsoft.com/office/powerpoint/2010/main" val="2608907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1919B-BD22-46B9-90F4-48BEC32A7BC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79745F0-567F-49B5-BE40-1EBB28EDD3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141990-B610-43F2-8173-D1CD94F0F02C}"/>
              </a:ext>
            </a:extLst>
          </p:cNvPr>
          <p:cNvSpPr>
            <a:spLocks noGrp="1"/>
          </p:cNvSpPr>
          <p:nvPr>
            <p:ph type="dt" sz="half" idx="10"/>
          </p:nvPr>
        </p:nvSpPr>
        <p:spPr/>
        <p:txBody>
          <a:bodyPr/>
          <a:lstStyle/>
          <a:p>
            <a:fld id="{2C6E4A53-62E4-48A2-9B22-4CFB05F51706}" type="datetime1">
              <a:rPr lang="en-GB" smtClean="0"/>
              <a:t>20/11/2020</a:t>
            </a:fld>
            <a:endParaRPr lang="en-GB"/>
          </a:p>
        </p:txBody>
      </p:sp>
      <p:sp>
        <p:nvSpPr>
          <p:cNvPr id="5" name="Footer Placeholder 4">
            <a:extLst>
              <a:ext uri="{FF2B5EF4-FFF2-40B4-BE49-F238E27FC236}">
                <a16:creationId xmlns:a16="http://schemas.microsoft.com/office/drawing/2014/main" id="{60C4079A-D79F-4851-8103-748125CEB839}"/>
              </a:ext>
            </a:extLst>
          </p:cNvPr>
          <p:cNvSpPr>
            <a:spLocks noGrp="1"/>
          </p:cNvSpPr>
          <p:nvPr>
            <p:ph type="ftr" sz="quarter" idx="11"/>
          </p:nvPr>
        </p:nvSpPr>
        <p:spPr/>
        <p:txBody>
          <a:bodyPr/>
          <a:lstStyle/>
          <a:p>
            <a:r>
              <a:rPr lang="en-GB" dirty="0"/>
              <a:t>CN23X001 – 0.1 – Microsoft Webinar</a:t>
            </a:r>
          </a:p>
        </p:txBody>
      </p:sp>
      <p:sp>
        <p:nvSpPr>
          <p:cNvPr id="6" name="Slide Number Placeholder 5">
            <a:extLst>
              <a:ext uri="{FF2B5EF4-FFF2-40B4-BE49-F238E27FC236}">
                <a16:creationId xmlns:a16="http://schemas.microsoft.com/office/drawing/2014/main" id="{BAF389BE-1E59-418C-B8F0-173222D0790F}"/>
              </a:ext>
            </a:extLst>
          </p:cNvPr>
          <p:cNvSpPr>
            <a:spLocks noGrp="1"/>
          </p:cNvSpPr>
          <p:nvPr>
            <p:ph type="sldNum" sz="quarter" idx="12"/>
          </p:nvPr>
        </p:nvSpPr>
        <p:spPr/>
        <p:txBody>
          <a:bodyPr/>
          <a:lstStyle/>
          <a:p>
            <a:fld id="{DC76D9F1-6F11-4219-AAB3-2B7C80118340}" type="slidenum">
              <a:rPr lang="en-GB" smtClean="0"/>
              <a:t>‹#›</a:t>
            </a:fld>
            <a:endParaRPr lang="en-GB"/>
          </a:p>
        </p:txBody>
      </p:sp>
    </p:spTree>
    <p:extLst>
      <p:ext uri="{BB962C8B-B14F-4D97-AF65-F5344CB8AC3E}">
        <p14:creationId xmlns:p14="http://schemas.microsoft.com/office/powerpoint/2010/main" val="2840136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FEE89-62FE-4D7A-B006-7B01D41FF7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0EF2F24-2D32-44EF-9773-BA9A1F6DC3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6BD2FF-AD18-4E93-B451-29876EB828FC}"/>
              </a:ext>
            </a:extLst>
          </p:cNvPr>
          <p:cNvSpPr>
            <a:spLocks noGrp="1"/>
          </p:cNvSpPr>
          <p:nvPr>
            <p:ph type="dt" sz="half" idx="10"/>
          </p:nvPr>
        </p:nvSpPr>
        <p:spPr/>
        <p:txBody>
          <a:bodyPr/>
          <a:lstStyle/>
          <a:p>
            <a:fld id="{D2FEAFE2-A987-45ED-ADC4-A753D17CBE25}" type="datetime1">
              <a:rPr lang="en-GB" smtClean="0"/>
              <a:t>20/11/2020</a:t>
            </a:fld>
            <a:endParaRPr lang="en-GB"/>
          </a:p>
        </p:txBody>
      </p:sp>
      <p:sp>
        <p:nvSpPr>
          <p:cNvPr id="5" name="Footer Placeholder 4">
            <a:extLst>
              <a:ext uri="{FF2B5EF4-FFF2-40B4-BE49-F238E27FC236}">
                <a16:creationId xmlns:a16="http://schemas.microsoft.com/office/drawing/2014/main" id="{138D5727-6147-447E-A876-5BD3B3791CA0}"/>
              </a:ext>
            </a:extLst>
          </p:cNvPr>
          <p:cNvSpPr>
            <a:spLocks noGrp="1"/>
          </p:cNvSpPr>
          <p:nvPr>
            <p:ph type="ftr" sz="quarter" idx="11"/>
          </p:nvPr>
        </p:nvSpPr>
        <p:spPr/>
        <p:txBody>
          <a:bodyPr/>
          <a:lstStyle/>
          <a:p>
            <a:r>
              <a:rPr lang="en-GB"/>
              <a:t>CN230R001 - 1.0 - University of Sussex HPC Requirements Capture</a:t>
            </a:r>
          </a:p>
        </p:txBody>
      </p:sp>
      <p:sp>
        <p:nvSpPr>
          <p:cNvPr id="6" name="Slide Number Placeholder 5">
            <a:extLst>
              <a:ext uri="{FF2B5EF4-FFF2-40B4-BE49-F238E27FC236}">
                <a16:creationId xmlns:a16="http://schemas.microsoft.com/office/drawing/2014/main" id="{F5121D62-D144-4CB0-95B3-FC5664608B76}"/>
              </a:ext>
            </a:extLst>
          </p:cNvPr>
          <p:cNvSpPr>
            <a:spLocks noGrp="1"/>
          </p:cNvSpPr>
          <p:nvPr>
            <p:ph type="sldNum" sz="quarter" idx="12"/>
          </p:nvPr>
        </p:nvSpPr>
        <p:spPr/>
        <p:txBody>
          <a:bodyPr/>
          <a:lstStyle/>
          <a:p>
            <a:fld id="{DC76D9F1-6F11-4219-AAB3-2B7C80118340}" type="slidenum">
              <a:rPr lang="en-GB" smtClean="0"/>
              <a:t>‹#›</a:t>
            </a:fld>
            <a:endParaRPr lang="en-GB"/>
          </a:p>
        </p:txBody>
      </p:sp>
    </p:spTree>
    <p:extLst>
      <p:ext uri="{BB962C8B-B14F-4D97-AF65-F5344CB8AC3E}">
        <p14:creationId xmlns:p14="http://schemas.microsoft.com/office/powerpoint/2010/main" val="3472671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26F76-5B40-4FCE-95F9-E53E06D76E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CC761E-D7BC-4D96-995D-268B72A817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2B6A9BE-77CB-4750-8F3F-8035CA3F37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F04FB3B-11D3-4DD5-8498-0BB1734E2C9D}"/>
              </a:ext>
            </a:extLst>
          </p:cNvPr>
          <p:cNvSpPr>
            <a:spLocks noGrp="1"/>
          </p:cNvSpPr>
          <p:nvPr>
            <p:ph type="dt" sz="half" idx="10"/>
          </p:nvPr>
        </p:nvSpPr>
        <p:spPr/>
        <p:txBody>
          <a:bodyPr/>
          <a:lstStyle/>
          <a:p>
            <a:fld id="{DBF49DF6-D9F2-4863-BF0B-A42701C157D1}" type="datetime1">
              <a:rPr lang="en-GB" smtClean="0"/>
              <a:t>20/11/2020</a:t>
            </a:fld>
            <a:endParaRPr lang="en-GB"/>
          </a:p>
        </p:txBody>
      </p:sp>
      <p:sp>
        <p:nvSpPr>
          <p:cNvPr id="6" name="Footer Placeholder 5">
            <a:extLst>
              <a:ext uri="{FF2B5EF4-FFF2-40B4-BE49-F238E27FC236}">
                <a16:creationId xmlns:a16="http://schemas.microsoft.com/office/drawing/2014/main" id="{F188497A-FEDE-4282-B392-EBCF4379927D}"/>
              </a:ext>
            </a:extLst>
          </p:cNvPr>
          <p:cNvSpPr>
            <a:spLocks noGrp="1"/>
          </p:cNvSpPr>
          <p:nvPr>
            <p:ph type="ftr" sz="quarter" idx="11"/>
          </p:nvPr>
        </p:nvSpPr>
        <p:spPr/>
        <p:txBody>
          <a:bodyPr/>
          <a:lstStyle/>
          <a:p>
            <a:r>
              <a:rPr lang="en-GB"/>
              <a:t>CN230R001 - 1.0 - University of Sussex HPC Requirements Capture</a:t>
            </a:r>
          </a:p>
        </p:txBody>
      </p:sp>
      <p:sp>
        <p:nvSpPr>
          <p:cNvPr id="7" name="Slide Number Placeholder 6">
            <a:extLst>
              <a:ext uri="{FF2B5EF4-FFF2-40B4-BE49-F238E27FC236}">
                <a16:creationId xmlns:a16="http://schemas.microsoft.com/office/drawing/2014/main" id="{5DBAE9F8-A02D-4117-B1E4-1410175C00EF}"/>
              </a:ext>
            </a:extLst>
          </p:cNvPr>
          <p:cNvSpPr>
            <a:spLocks noGrp="1"/>
          </p:cNvSpPr>
          <p:nvPr>
            <p:ph type="sldNum" sz="quarter" idx="12"/>
          </p:nvPr>
        </p:nvSpPr>
        <p:spPr/>
        <p:txBody>
          <a:bodyPr/>
          <a:lstStyle/>
          <a:p>
            <a:fld id="{DC76D9F1-6F11-4219-AAB3-2B7C80118340}" type="slidenum">
              <a:rPr lang="en-GB" smtClean="0"/>
              <a:t>‹#›</a:t>
            </a:fld>
            <a:endParaRPr lang="en-GB"/>
          </a:p>
        </p:txBody>
      </p:sp>
    </p:spTree>
    <p:extLst>
      <p:ext uri="{BB962C8B-B14F-4D97-AF65-F5344CB8AC3E}">
        <p14:creationId xmlns:p14="http://schemas.microsoft.com/office/powerpoint/2010/main" val="3727221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DA92C-8D73-4E50-B46F-F42AAAECD67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E6E369F-54DF-4F3E-9569-5FB423F761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FFF334-A1D9-4EA2-888A-880433B50B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562D141-EB2A-4C47-AEBF-F1F94B54CF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5107B3-9A32-492B-9D00-612B035D5F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1EE4A53-2C7B-4FF8-B057-46C8294711C7}"/>
              </a:ext>
            </a:extLst>
          </p:cNvPr>
          <p:cNvSpPr>
            <a:spLocks noGrp="1"/>
          </p:cNvSpPr>
          <p:nvPr>
            <p:ph type="dt" sz="half" idx="10"/>
          </p:nvPr>
        </p:nvSpPr>
        <p:spPr/>
        <p:txBody>
          <a:bodyPr/>
          <a:lstStyle/>
          <a:p>
            <a:fld id="{C214144A-4842-438C-AB4C-A1D581773654}" type="datetime1">
              <a:rPr lang="en-GB" smtClean="0"/>
              <a:t>20/11/2020</a:t>
            </a:fld>
            <a:endParaRPr lang="en-GB"/>
          </a:p>
        </p:txBody>
      </p:sp>
      <p:sp>
        <p:nvSpPr>
          <p:cNvPr id="8" name="Footer Placeholder 7">
            <a:extLst>
              <a:ext uri="{FF2B5EF4-FFF2-40B4-BE49-F238E27FC236}">
                <a16:creationId xmlns:a16="http://schemas.microsoft.com/office/drawing/2014/main" id="{D87FED5F-CC23-43C5-B745-E02A9805D561}"/>
              </a:ext>
            </a:extLst>
          </p:cNvPr>
          <p:cNvSpPr>
            <a:spLocks noGrp="1"/>
          </p:cNvSpPr>
          <p:nvPr>
            <p:ph type="ftr" sz="quarter" idx="11"/>
          </p:nvPr>
        </p:nvSpPr>
        <p:spPr/>
        <p:txBody>
          <a:bodyPr/>
          <a:lstStyle/>
          <a:p>
            <a:r>
              <a:rPr lang="en-GB"/>
              <a:t>CN230R001 - 1.0 - University of Sussex HPC Requirements Capture</a:t>
            </a:r>
          </a:p>
        </p:txBody>
      </p:sp>
      <p:sp>
        <p:nvSpPr>
          <p:cNvPr id="9" name="Slide Number Placeholder 8">
            <a:extLst>
              <a:ext uri="{FF2B5EF4-FFF2-40B4-BE49-F238E27FC236}">
                <a16:creationId xmlns:a16="http://schemas.microsoft.com/office/drawing/2014/main" id="{9E02F4DE-891F-4A99-B916-626AE9080F8E}"/>
              </a:ext>
            </a:extLst>
          </p:cNvPr>
          <p:cNvSpPr>
            <a:spLocks noGrp="1"/>
          </p:cNvSpPr>
          <p:nvPr>
            <p:ph type="sldNum" sz="quarter" idx="12"/>
          </p:nvPr>
        </p:nvSpPr>
        <p:spPr/>
        <p:txBody>
          <a:bodyPr/>
          <a:lstStyle/>
          <a:p>
            <a:fld id="{DC76D9F1-6F11-4219-AAB3-2B7C80118340}" type="slidenum">
              <a:rPr lang="en-GB" smtClean="0"/>
              <a:t>‹#›</a:t>
            </a:fld>
            <a:endParaRPr lang="en-GB"/>
          </a:p>
        </p:txBody>
      </p:sp>
    </p:spTree>
    <p:extLst>
      <p:ext uri="{BB962C8B-B14F-4D97-AF65-F5344CB8AC3E}">
        <p14:creationId xmlns:p14="http://schemas.microsoft.com/office/powerpoint/2010/main" val="874667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F7EC8-0D3E-4D07-B37B-630E654F681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4EA18D9-F13F-4A45-B64F-DF681D4101B8}"/>
              </a:ext>
            </a:extLst>
          </p:cNvPr>
          <p:cNvSpPr>
            <a:spLocks noGrp="1"/>
          </p:cNvSpPr>
          <p:nvPr>
            <p:ph type="dt" sz="half" idx="10"/>
          </p:nvPr>
        </p:nvSpPr>
        <p:spPr/>
        <p:txBody>
          <a:bodyPr/>
          <a:lstStyle/>
          <a:p>
            <a:fld id="{BD395688-2926-4707-9DBB-968BE424EC1D}" type="datetime1">
              <a:rPr lang="en-GB" smtClean="0"/>
              <a:t>20/11/2020</a:t>
            </a:fld>
            <a:endParaRPr lang="en-GB"/>
          </a:p>
        </p:txBody>
      </p:sp>
      <p:sp>
        <p:nvSpPr>
          <p:cNvPr id="4" name="Footer Placeholder 3">
            <a:extLst>
              <a:ext uri="{FF2B5EF4-FFF2-40B4-BE49-F238E27FC236}">
                <a16:creationId xmlns:a16="http://schemas.microsoft.com/office/drawing/2014/main" id="{5BE5BF80-4ED2-44A0-AF70-069C4861EE0C}"/>
              </a:ext>
            </a:extLst>
          </p:cNvPr>
          <p:cNvSpPr>
            <a:spLocks noGrp="1"/>
          </p:cNvSpPr>
          <p:nvPr>
            <p:ph type="ftr" sz="quarter" idx="11"/>
          </p:nvPr>
        </p:nvSpPr>
        <p:spPr/>
        <p:txBody>
          <a:bodyPr/>
          <a:lstStyle/>
          <a:p>
            <a:r>
              <a:rPr lang="en-GB"/>
              <a:t>CN230R001 - 1.0 - University of Sussex HPC Requirements Capture</a:t>
            </a:r>
          </a:p>
        </p:txBody>
      </p:sp>
      <p:sp>
        <p:nvSpPr>
          <p:cNvPr id="5" name="Slide Number Placeholder 4">
            <a:extLst>
              <a:ext uri="{FF2B5EF4-FFF2-40B4-BE49-F238E27FC236}">
                <a16:creationId xmlns:a16="http://schemas.microsoft.com/office/drawing/2014/main" id="{1FFE0D98-E2C7-41C4-985F-A4AA13E07732}"/>
              </a:ext>
            </a:extLst>
          </p:cNvPr>
          <p:cNvSpPr>
            <a:spLocks noGrp="1"/>
          </p:cNvSpPr>
          <p:nvPr>
            <p:ph type="sldNum" sz="quarter" idx="12"/>
          </p:nvPr>
        </p:nvSpPr>
        <p:spPr/>
        <p:txBody>
          <a:bodyPr/>
          <a:lstStyle/>
          <a:p>
            <a:fld id="{DC76D9F1-6F11-4219-AAB3-2B7C80118340}" type="slidenum">
              <a:rPr lang="en-GB" smtClean="0"/>
              <a:t>‹#›</a:t>
            </a:fld>
            <a:endParaRPr lang="en-GB"/>
          </a:p>
        </p:txBody>
      </p:sp>
    </p:spTree>
    <p:extLst>
      <p:ext uri="{BB962C8B-B14F-4D97-AF65-F5344CB8AC3E}">
        <p14:creationId xmlns:p14="http://schemas.microsoft.com/office/powerpoint/2010/main" val="807117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622119-BB94-4542-8663-4B050A580463}"/>
              </a:ext>
            </a:extLst>
          </p:cNvPr>
          <p:cNvSpPr>
            <a:spLocks noGrp="1"/>
          </p:cNvSpPr>
          <p:nvPr>
            <p:ph type="dt" sz="half" idx="10"/>
          </p:nvPr>
        </p:nvSpPr>
        <p:spPr/>
        <p:txBody>
          <a:bodyPr/>
          <a:lstStyle/>
          <a:p>
            <a:fld id="{EE343563-0314-4724-BE15-12FE2C7E32E9}" type="datetime1">
              <a:rPr lang="en-GB" smtClean="0"/>
              <a:t>20/11/2020</a:t>
            </a:fld>
            <a:endParaRPr lang="en-GB"/>
          </a:p>
        </p:txBody>
      </p:sp>
      <p:sp>
        <p:nvSpPr>
          <p:cNvPr id="3" name="Footer Placeholder 2">
            <a:extLst>
              <a:ext uri="{FF2B5EF4-FFF2-40B4-BE49-F238E27FC236}">
                <a16:creationId xmlns:a16="http://schemas.microsoft.com/office/drawing/2014/main" id="{A93D2EAA-C3BA-4CBB-B035-B5BEEF00546A}"/>
              </a:ext>
            </a:extLst>
          </p:cNvPr>
          <p:cNvSpPr>
            <a:spLocks noGrp="1"/>
          </p:cNvSpPr>
          <p:nvPr>
            <p:ph type="ftr" sz="quarter" idx="11"/>
          </p:nvPr>
        </p:nvSpPr>
        <p:spPr/>
        <p:txBody>
          <a:bodyPr/>
          <a:lstStyle/>
          <a:p>
            <a:r>
              <a:rPr lang="en-GB"/>
              <a:t>CN230R001 - 1.0 - University of Sussex HPC Requirements Capture</a:t>
            </a:r>
          </a:p>
        </p:txBody>
      </p:sp>
      <p:sp>
        <p:nvSpPr>
          <p:cNvPr id="4" name="Slide Number Placeholder 3">
            <a:extLst>
              <a:ext uri="{FF2B5EF4-FFF2-40B4-BE49-F238E27FC236}">
                <a16:creationId xmlns:a16="http://schemas.microsoft.com/office/drawing/2014/main" id="{B213282E-CF8C-4489-807C-182C7B220A77}"/>
              </a:ext>
            </a:extLst>
          </p:cNvPr>
          <p:cNvSpPr>
            <a:spLocks noGrp="1"/>
          </p:cNvSpPr>
          <p:nvPr>
            <p:ph type="sldNum" sz="quarter" idx="12"/>
          </p:nvPr>
        </p:nvSpPr>
        <p:spPr/>
        <p:txBody>
          <a:bodyPr/>
          <a:lstStyle/>
          <a:p>
            <a:fld id="{DC76D9F1-6F11-4219-AAB3-2B7C80118340}" type="slidenum">
              <a:rPr lang="en-GB" smtClean="0"/>
              <a:t>‹#›</a:t>
            </a:fld>
            <a:endParaRPr lang="en-GB"/>
          </a:p>
        </p:txBody>
      </p:sp>
    </p:spTree>
    <p:extLst>
      <p:ext uri="{BB962C8B-B14F-4D97-AF65-F5344CB8AC3E}">
        <p14:creationId xmlns:p14="http://schemas.microsoft.com/office/powerpoint/2010/main" val="1362529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41981-B713-4102-B8CB-37E1336574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CE0B663-1B08-4321-9380-7519CDF15F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8CE5183-A05C-47C4-8D1A-8E75C5193B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8BBA6D-252A-4EC7-A76A-1752690CA353}"/>
              </a:ext>
            </a:extLst>
          </p:cNvPr>
          <p:cNvSpPr>
            <a:spLocks noGrp="1"/>
          </p:cNvSpPr>
          <p:nvPr>
            <p:ph type="dt" sz="half" idx="10"/>
          </p:nvPr>
        </p:nvSpPr>
        <p:spPr/>
        <p:txBody>
          <a:bodyPr/>
          <a:lstStyle/>
          <a:p>
            <a:fld id="{C7C335EB-4DEF-4206-881D-030145827187}" type="datetime1">
              <a:rPr lang="en-GB" smtClean="0"/>
              <a:t>20/11/2020</a:t>
            </a:fld>
            <a:endParaRPr lang="en-GB"/>
          </a:p>
        </p:txBody>
      </p:sp>
      <p:sp>
        <p:nvSpPr>
          <p:cNvPr id="6" name="Footer Placeholder 5">
            <a:extLst>
              <a:ext uri="{FF2B5EF4-FFF2-40B4-BE49-F238E27FC236}">
                <a16:creationId xmlns:a16="http://schemas.microsoft.com/office/drawing/2014/main" id="{B79E2CAB-5231-40C8-86A8-B0998A526991}"/>
              </a:ext>
            </a:extLst>
          </p:cNvPr>
          <p:cNvSpPr>
            <a:spLocks noGrp="1"/>
          </p:cNvSpPr>
          <p:nvPr>
            <p:ph type="ftr" sz="quarter" idx="11"/>
          </p:nvPr>
        </p:nvSpPr>
        <p:spPr/>
        <p:txBody>
          <a:bodyPr/>
          <a:lstStyle/>
          <a:p>
            <a:r>
              <a:rPr lang="en-GB"/>
              <a:t>CN230R001 - 1.0 - University of Sussex HPC Requirements Capture</a:t>
            </a:r>
          </a:p>
        </p:txBody>
      </p:sp>
      <p:sp>
        <p:nvSpPr>
          <p:cNvPr id="7" name="Slide Number Placeholder 6">
            <a:extLst>
              <a:ext uri="{FF2B5EF4-FFF2-40B4-BE49-F238E27FC236}">
                <a16:creationId xmlns:a16="http://schemas.microsoft.com/office/drawing/2014/main" id="{0222EC6E-8F3C-408A-9B3C-4D544B810B3A}"/>
              </a:ext>
            </a:extLst>
          </p:cNvPr>
          <p:cNvSpPr>
            <a:spLocks noGrp="1"/>
          </p:cNvSpPr>
          <p:nvPr>
            <p:ph type="sldNum" sz="quarter" idx="12"/>
          </p:nvPr>
        </p:nvSpPr>
        <p:spPr/>
        <p:txBody>
          <a:bodyPr/>
          <a:lstStyle/>
          <a:p>
            <a:fld id="{DC76D9F1-6F11-4219-AAB3-2B7C80118340}" type="slidenum">
              <a:rPr lang="en-GB" smtClean="0"/>
              <a:t>‹#›</a:t>
            </a:fld>
            <a:endParaRPr lang="en-GB"/>
          </a:p>
        </p:txBody>
      </p:sp>
    </p:spTree>
    <p:extLst>
      <p:ext uri="{BB962C8B-B14F-4D97-AF65-F5344CB8AC3E}">
        <p14:creationId xmlns:p14="http://schemas.microsoft.com/office/powerpoint/2010/main" val="1830180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DCB49-1D92-4AAC-BE5E-78467E456F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F7DE497-FE4C-49C1-887D-126F588305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9A35D0E-2A24-4575-874A-797B557469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99F89E-CDB5-479F-839D-E56AAF488E49}"/>
              </a:ext>
            </a:extLst>
          </p:cNvPr>
          <p:cNvSpPr>
            <a:spLocks noGrp="1"/>
          </p:cNvSpPr>
          <p:nvPr>
            <p:ph type="dt" sz="half" idx="10"/>
          </p:nvPr>
        </p:nvSpPr>
        <p:spPr/>
        <p:txBody>
          <a:bodyPr/>
          <a:lstStyle/>
          <a:p>
            <a:fld id="{7D516218-A423-4DA6-B11B-C7CEE581790D}" type="datetime1">
              <a:rPr lang="en-GB" smtClean="0"/>
              <a:t>20/11/2020</a:t>
            </a:fld>
            <a:endParaRPr lang="en-GB"/>
          </a:p>
        </p:txBody>
      </p:sp>
      <p:sp>
        <p:nvSpPr>
          <p:cNvPr id="6" name="Footer Placeholder 5">
            <a:extLst>
              <a:ext uri="{FF2B5EF4-FFF2-40B4-BE49-F238E27FC236}">
                <a16:creationId xmlns:a16="http://schemas.microsoft.com/office/drawing/2014/main" id="{5640257D-FE2A-4A7B-B9A9-76385C1A5A93}"/>
              </a:ext>
            </a:extLst>
          </p:cNvPr>
          <p:cNvSpPr>
            <a:spLocks noGrp="1"/>
          </p:cNvSpPr>
          <p:nvPr>
            <p:ph type="ftr" sz="quarter" idx="11"/>
          </p:nvPr>
        </p:nvSpPr>
        <p:spPr/>
        <p:txBody>
          <a:bodyPr/>
          <a:lstStyle/>
          <a:p>
            <a:r>
              <a:rPr lang="en-GB"/>
              <a:t>CN230R001 - 1.0 - University of Sussex HPC Requirements Capture</a:t>
            </a:r>
          </a:p>
        </p:txBody>
      </p:sp>
      <p:sp>
        <p:nvSpPr>
          <p:cNvPr id="7" name="Slide Number Placeholder 6">
            <a:extLst>
              <a:ext uri="{FF2B5EF4-FFF2-40B4-BE49-F238E27FC236}">
                <a16:creationId xmlns:a16="http://schemas.microsoft.com/office/drawing/2014/main" id="{14063ADF-B1ED-42CD-B256-72ACFD2A6CCA}"/>
              </a:ext>
            </a:extLst>
          </p:cNvPr>
          <p:cNvSpPr>
            <a:spLocks noGrp="1"/>
          </p:cNvSpPr>
          <p:nvPr>
            <p:ph type="sldNum" sz="quarter" idx="12"/>
          </p:nvPr>
        </p:nvSpPr>
        <p:spPr/>
        <p:txBody>
          <a:bodyPr/>
          <a:lstStyle/>
          <a:p>
            <a:fld id="{DC76D9F1-6F11-4219-AAB3-2B7C80118340}" type="slidenum">
              <a:rPr lang="en-GB" smtClean="0"/>
              <a:t>‹#›</a:t>
            </a:fld>
            <a:endParaRPr lang="en-GB"/>
          </a:p>
        </p:txBody>
      </p:sp>
    </p:spTree>
    <p:extLst>
      <p:ext uri="{BB962C8B-B14F-4D97-AF65-F5344CB8AC3E}">
        <p14:creationId xmlns:p14="http://schemas.microsoft.com/office/powerpoint/2010/main" val="643670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632D8E-E29B-4B09-BFE2-90F26CF2E3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7FF5D14-B90D-446B-B548-8B8F4C750B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EF450B8-0C9F-4535-8153-D38C2B0561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E1D060-87E0-4C77-9F7B-2FA39BD13758}" type="datetime1">
              <a:rPr lang="en-GB" smtClean="0"/>
              <a:t>20/11/2020</a:t>
            </a:fld>
            <a:endParaRPr lang="en-GB"/>
          </a:p>
        </p:txBody>
      </p:sp>
      <p:sp>
        <p:nvSpPr>
          <p:cNvPr id="5" name="Footer Placeholder 4">
            <a:extLst>
              <a:ext uri="{FF2B5EF4-FFF2-40B4-BE49-F238E27FC236}">
                <a16:creationId xmlns:a16="http://schemas.microsoft.com/office/drawing/2014/main" id="{2F856BD5-5056-4360-AAD6-F5DD99D621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CN230R001 - 1.0 - University of Sussex HPC Requirements Capture</a:t>
            </a:r>
          </a:p>
        </p:txBody>
      </p:sp>
      <p:sp>
        <p:nvSpPr>
          <p:cNvPr id="6" name="Slide Number Placeholder 5">
            <a:extLst>
              <a:ext uri="{FF2B5EF4-FFF2-40B4-BE49-F238E27FC236}">
                <a16:creationId xmlns:a16="http://schemas.microsoft.com/office/drawing/2014/main" id="{905086C4-12DD-40EC-A94E-C956D18F1A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76D9F1-6F11-4219-AAB3-2B7C80118340}" type="slidenum">
              <a:rPr lang="en-GB" smtClean="0"/>
              <a:t>‹#›</a:t>
            </a:fld>
            <a:endParaRPr lang="en-GB"/>
          </a:p>
        </p:txBody>
      </p:sp>
    </p:spTree>
    <p:extLst>
      <p:ext uri="{BB962C8B-B14F-4D97-AF65-F5344CB8AC3E}">
        <p14:creationId xmlns:p14="http://schemas.microsoft.com/office/powerpoint/2010/main" val="352556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12" Type="http://schemas.microsoft.com/office/2007/relationships/diagramDrawing" Target="../diagrams/drawing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jpg"/><Relationship Id="rId11" Type="http://schemas.openxmlformats.org/officeDocument/2006/relationships/diagramColors" Target="../diagrams/colors1.xml"/><Relationship Id="rId5" Type="http://schemas.openxmlformats.org/officeDocument/2006/relationships/image" Target="../media/image4.png"/><Relationship Id="rId10" Type="http://schemas.openxmlformats.org/officeDocument/2006/relationships/diagramQuickStyle" Target="../diagrams/quickStyle1.xml"/><Relationship Id="rId4" Type="http://schemas.openxmlformats.org/officeDocument/2006/relationships/notesSlide" Target="../notesSlides/notesSlide13.xml"/><Relationship Id="rId9"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12" Type="http://schemas.microsoft.com/office/2007/relationships/diagramDrawing" Target="../diagrams/drawing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jpg"/><Relationship Id="rId11" Type="http://schemas.openxmlformats.org/officeDocument/2006/relationships/diagramColors" Target="../diagrams/colors2.xml"/><Relationship Id="rId5" Type="http://schemas.openxmlformats.org/officeDocument/2006/relationships/image" Target="../media/image4.png"/><Relationship Id="rId10" Type="http://schemas.openxmlformats.org/officeDocument/2006/relationships/diagramQuickStyle" Target="../diagrams/quickStyle2.xml"/><Relationship Id="rId4" Type="http://schemas.openxmlformats.org/officeDocument/2006/relationships/notesSlide" Target="../notesSlides/notesSlide15.xml"/><Relationship Id="rId9"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www.redoakconsulting.co.uk/" TargetMode="External"/><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jp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mailto:dairsie.latimer@redoakconsulting.co.uk" TargetMode="External"/><Relationship Id="rId4" Type="http://schemas.openxmlformats.org/officeDocument/2006/relationships/notesSlide" Target="../notesSlides/notesSlide16.xml"/><Relationship Id="rId9" Type="http://schemas.openxmlformats.org/officeDocument/2006/relationships/hyperlink" Target="mailto:Vicki.Lockhart@redoakconsulting.co.uk"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cid:image031.png@01D6BD85.E8C82860" TargetMode="External"/><Relationship Id="rId18" Type="http://schemas.openxmlformats.org/officeDocument/2006/relationships/image" Target="../media/image14.png"/><Relationship Id="rId3" Type="http://schemas.openxmlformats.org/officeDocument/2006/relationships/slideLayout" Target="../slideLayouts/slideLayout2.xml"/><Relationship Id="rId21" Type="http://schemas.openxmlformats.org/officeDocument/2006/relationships/image" Target="cid:image035.png@01D6BD85.E8C82860" TargetMode="Externa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cid:image033.png@01D6BD85.E8C82860" TargetMode="External"/><Relationship Id="rId2" Type="http://schemas.openxmlformats.org/officeDocument/2006/relationships/audio" Target="../media/media3.m4a"/><Relationship Id="rId16" Type="http://schemas.openxmlformats.org/officeDocument/2006/relationships/image" Target="../media/image13.png"/><Relationship Id="rId20" Type="http://schemas.openxmlformats.org/officeDocument/2006/relationships/image" Target="../media/image15.png"/><Relationship Id="rId1" Type="http://schemas.microsoft.com/office/2007/relationships/media" Target="../media/media3.m4a"/><Relationship Id="rId6" Type="http://schemas.openxmlformats.org/officeDocument/2006/relationships/image" Target="../media/image5.jpg"/><Relationship Id="rId11" Type="http://schemas.openxmlformats.org/officeDocument/2006/relationships/image" Target="cid:image030.jpg@01D6BD85.E8C82860" TargetMode="External"/><Relationship Id="rId5" Type="http://schemas.openxmlformats.org/officeDocument/2006/relationships/image" Target="../media/image4.png"/><Relationship Id="rId15" Type="http://schemas.openxmlformats.org/officeDocument/2006/relationships/image" Target="cid:image032.png@01D6BD85.E8C82860" TargetMode="External"/><Relationship Id="rId10" Type="http://schemas.openxmlformats.org/officeDocument/2006/relationships/image" Target="../media/image10.jpeg"/><Relationship Id="rId19" Type="http://schemas.openxmlformats.org/officeDocument/2006/relationships/image" Target="cid:image034.png@01D6BD85.E8C82860" TargetMode="External"/><Relationship Id="rId4" Type="http://schemas.openxmlformats.org/officeDocument/2006/relationships/notesSlide" Target="../notesSlides/notesSlide4.xml"/><Relationship Id="rId9" Type="http://schemas.openxmlformats.org/officeDocument/2006/relationships/image" Target="cid:image029.jpg@01D6BD85.E8C82860" TargetMode="External"/><Relationship Id="rId14" Type="http://schemas.openxmlformats.org/officeDocument/2006/relationships/image" Target="../media/image12.png"/><Relationship Id="rId22"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D264F-D761-4FE3-B4F2-A07BD19B2D4C}"/>
              </a:ext>
            </a:extLst>
          </p:cNvPr>
          <p:cNvPicPr>
            <a:picLocks noChangeAspect="1"/>
          </p:cNvPicPr>
          <p:nvPr/>
        </p:nvPicPr>
        <p:blipFill rotWithShape="1">
          <a:blip r:embed="rId3">
            <a:extLst>
              <a:ext uri="{28A0092B-C50C-407E-A947-70E740481C1C}">
                <a14:useLocalDpi xmlns:a14="http://schemas.microsoft.com/office/drawing/2010/main" val="0"/>
              </a:ext>
            </a:extLst>
          </a:blip>
          <a:srcRect l="388" t="632" r="1530" b="1899"/>
          <a:stretch/>
        </p:blipFill>
        <p:spPr>
          <a:xfrm>
            <a:off x="-1" y="0"/>
            <a:ext cx="12192001" cy="6858000"/>
          </a:xfrm>
          <a:prstGeom prst="rect">
            <a:avLst/>
          </a:prstGeom>
        </p:spPr>
      </p:pic>
      <p:pic>
        <p:nvPicPr>
          <p:cNvPr id="5" name="Picture 4">
            <a:extLst>
              <a:ext uri="{FF2B5EF4-FFF2-40B4-BE49-F238E27FC236}">
                <a16:creationId xmlns:a16="http://schemas.microsoft.com/office/drawing/2014/main" id="{A8A5A525-A42F-4772-A84A-E8C7D4A48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07097"/>
            <a:ext cx="12192000" cy="2950903"/>
          </a:xfrm>
          <a:prstGeom prst="rect">
            <a:avLst/>
          </a:prstGeom>
        </p:spPr>
      </p:pic>
      <p:sp>
        <p:nvSpPr>
          <p:cNvPr id="6" name="TextBox 5">
            <a:extLst>
              <a:ext uri="{FF2B5EF4-FFF2-40B4-BE49-F238E27FC236}">
                <a16:creationId xmlns:a16="http://schemas.microsoft.com/office/drawing/2014/main" id="{AA80C677-9DFB-4395-96C5-F7D3D4ECE6B8}"/>
              </a:ext>
            </a:extLst>
          </p:cNvPr>
          <p:cNvSpPr txBox="1"/>
          <p:nvPr/>
        </p:nvSpPr>
        <p:spPr>
          <a:xfrm>
            <a:off x="477958" y="2068908"/>
            <a:ext cx="9345549" cy="1969770"/>
          </a:xfrm>
          <a:prstGeom prst="rect">
            <a:avLst/>
          </a:prstGeom>
          <a:noFill/>
        </p:spPr>
        <p:txBody>
          <a:bodyPr wrap="square" rtlCol="0" anchor="t">
            <a:spAutoFit/>
          </a:bodyPr>
          <a:lstStyle/>
          <a:p>
            <a:r>
              <a:rPr lang="en-GB" sz="2800" b="1" dirty="0">
                <a:solidFill>
                  <a:schemeClr val="bg1"/>
                </a:solidFill>
                <a:latin typeface="Lato"/>
                <a:cs typeface="Calibri"/>
              </a:rPr>
              <a:t>Red Oak Webinar Slides</a:t>
            </a:r>
          </a:p>
          <a:p>
            <a:endParaRPr lang="en-GB" sz="2800" b="1" dirty="0">
              <a:solidFill>
                <a:schemeClr val="bg1"/>
              </a:solidFill>
              <a:latin typeface="Lato"/>
            </a:endParaRPr>
          </a:p>
          <a:p>
            <a:r>
              <a:rPr lang="en-GB" sz="2000" b="1" dirty="0">
                <a:solidFill>
                  <a:schemeClr val="bg1"/>
                </a:solidFill>
                <a:latin typeface="Lato"/>
              </a:rPr>
              <a:t>19 November 2020</a:t>
            </a:r>
          </a:p>
          <a:p>
            <a:endParaRPr lang="en-GB" sz="2800" b="1" dirty="0">
              <a:solidFill>
                <a:schemeClr val="bg1"/>
              </a:solidFill>
              <a:latin typeface="Lato"/>
              <a:cs typeface="Calibri"/>
            </a:endParaRPr>
          </a:p>
          <a:p>
            <a:r>
              <a:rPr lang="en-GB" b="1" dirty="0">
                <a:solidFill>
                  <a:schemeClr val="bg1"/>
                </a:solidFill>
                <a:latin typeface="Lato"/>
                <a:cs typeface="Calibri"/>
              </a:rPr>
              <a:t>Dairsie Latimer</a:t>
            </a:r>
          </a:p>
        </p:txBody>
      </p:sp>
      <p:pic>
        <p:nvPicPr>
          <p:cNvPr id="7" name="Picture 6">
            <a:extLst>
              <a:ext uri="{FF2B5EF4-FFF2-40B4-BE49-F238E27FC236}">
                <a16:creationId xmlns:a16="http://schemas.microsoft.com/office/drawing/2014/main" id="{2EC2E60A-7A64-49E7-9C9C-ACBA2076BACC}"/>
              </a:ext>
            </a:extLst>
          </p:cNvPr>
          <p:cNvPicPr>
            <a:picLocks noChangeAspect="1"/>
          </p:cNvPicPr>
          <p:nvPr/>
        </p:nvPicPr>
        <p:blipFill>
          <a:blip r:embed="rId5"/>
          <a:stretch>
            <a:fillRect/>
          </a:stretch>
        </p:blipFill>
        <p:spPr>
          <a:xfrm>
            <a:off x="-104666" y="5284340"/>
            <a:ext cx="3779848" cy="1999661"/>
          </a:xfrm>
          <a:prstGeom prst="rect">
            <a:avLst/>
          </a:prstGeom>
        </p:spPr>
      </p:pic>
    </p:spTree>
    <p:extLst>
      <p:ext uri="{BB962C8B-B14F-4D97-AF65-F5344CB8AC3E}">
        <p14:creationId xmlns:p14="http://schemas.microsoft.com/office/powerpoint/2010/main" val="1761259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FC8B9C-68D9-4A56-9D7C-C6D5787AE96E}"/>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8179311" y="-81280"/>
            <a:ext cx="4012689" cy="4306490"/>
          </a:xfrm>
          <a:prstGeom prst="rect">
            <a:avLst/>
          </a:prstGeom>
        </p:spPr>
      </p:pic>
      <p:pic>
        <p:nvPicPr>
          <p:cNvPr id="5" name="Picture 4">
            <a:extLst>
              <a:ext uri="{FF2B5EF4-FFF2-40B4-BE49-F238E27FC236}">
                <a16:creationId xmlns:a16="http://schemas.microsoft.com/office/drawing/2014/main" id="{60214051-AF4E-4BCA-941C-38C3A1972692}"/>
              </a:ext>
            </a:extLst>
          </p:cNvPr>
          <p:cNvPicPr>
            <a:picLocks noChangeAspect="1"/>
          </p:cNvPicPr>
          <p:nvPr/>
        </p:nvPicPr>
        <p:blipFill rotWithShape="1">
          <a:blip r:embed="rId6">
            <a:extLst>
              <a:ext uri="{28A0092B-C50C-407E-A947-70E740481C1C}">
                <a14:useLocalDpi xmlns:a14="http://schemas.microsoft.com/office/drawing/2010/main" val="0"/>
              </a:ext>
            </a:extLst>
          </a:blip>
          <a:srcRect l="5822" b="19252"/>
          <a:stretch/>
        </p:blipFill>
        <p:spPr>
          <a:xfrm>
            <a:off x="0" y="5159229"/>
            <a:ext cx="12192000" cy="1698771"/>
          </a:xfrm>
          <a:prstGeom prst="rect">
            <a:avLst/>
          </a:prstGeom>
        </p:spPr>
      </p:pic>
      <p:pic>
        <p:nvPicPr>
          <p:cNvPr id="6" name="Picture 5">
            <a:extLst>
              <a:ext uri="{FF2B5EF4-FFF2-40B4-BE49-F238E27FC236}">
                <a16:creationId xmlns:a16="http://schemas.microsoft.com/office/drawing/2014/main" id="{9CF569CA-4415-41B6-A8C9-F000B7F17C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8617" y="5481888"/>
            <a:ext cx="2603383" cy="1376112"/>
          </a:xfrm>
          <a:prstGeom prst="rect">
            <a:avLst/>
          </a:prstGeom>
        </p:spPr>
      </p:pic>
      <p:sp>
        <p:nvSpPr>
          <p:cNvPr id="7" name="TextBox 6">
            <a:extLst>
              <a:ext uri="{FF2B5EF4-FFF2-40B4-BE49-F238E27FC236}">
                <a16:creationId xmlns:a16="http://schemas.microsoft.com/office/drawing/2014/main" id="{C19C793D-9B9F-4C18-8F5B-1C536A6D8C6A}"/>
              </a:ext>
            </a:extLst>
          </p:cNvPr>
          <p:cNvSpPr txBox="1"/>
          <p:nvPr/>
        </p:nvSpPr>
        <p:spPr>
          <a:xfrm>
            <a:off x="699466" y="551533"/>
            <a:ext cx="11030589" cy="1200329"/>
          </a:xfrm>
          <a:prstGeom prst="rect">
            <a:avLst/>
          </a:prstGeom>
          <a:noFill/>
        </p:spPr>
        <p:txBody>
          <a:bodyPr wrap="square" rtlCol="0" anchor="t">
            <a:spAutoFit/>
          </a:bodyPr>
          <a:lstStyle/>
          <a:p>
            <a:r>
              <a:rPr lang="en-GB" sz="3600" b="1" dirty="0">
                <a:latin typeface="Lato"/>
              </a:rPr>
              <a:t>What are the key areas which require full diligence when transitioning to the cloud</a:t>
            </a:r>
            <a:endParaRPr lang="en-US" dirty="0"/>
          </a:p>
        </p:txBody>
      </p:sp>
      <p:sp>
        <p:nvSpPr>
          <p:cNvPr id="8" name="TextBox 7">
            <a:extLst>
              <a:ext uri="{FF2B5EF4-FFF2-40B4-BE49-F238E27FC236}">
                <a16:creationId xmlns:a16="http://schemas.microsoft.com/office/drawing/2014/main" id="{4F7DC5B3-98DB-462D-9095-C8AD4E7D644D}"/>
              </a:ext>
            </a:extLst>
          </p:cNvPr>
          <p:cNvSpPr txBox="1"/>
          <p:nvPr/>
        </p:nvSpPr>
        <p:spPr>
          <a:xfrm>
            <a:off x="699466" y="1608886"/>
            <a:ext cx="8003273" cy="4192623"/>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endParaRPr lang="en-US" dirty="0">
              <a:latin typeface="Lato"/>
            </a:endParaRPr>
          </a:p>
          <a:p>
            <a:pPr marL="285750" indent="-285750">
              <a:lnSpc>
                <a:spcPct val="150000"/>
              </a:lnSpc>
              <a:buFont typeface="Arial" panose="020B0604020202020204" pitchFamily="34" charset="0"/>
              <a:buChar char="•"/>
            </a:pPr>
            <a:r>
              <a:rPr lang="en-US" dirty="0">
                <a:latin typeface="Lato"/>
              </a:rPr>
              <a:t>First understand your workflows and workloads in an on-premises environment </a:t>
            </a:r>
          </a:p>
          <a:p>
            <a:pPr marL="285750" indent="-285750">
              <a:lnSpc>
                <a:spcPct val="150000"/>
              </a:lnSpc>
              <a:buFont typeface="Arial" panose="020B0604020202020204" pitchFamily="34" charset="0"/>
              <a:buChar char="•"/>
            </a:pPr>
            <a:endParaRPr lang="en-US" dirty="0">
              <a:latin typeface="Lato"/>
            </a:endParaRPr>
          </a:p>
          <a:p>
            <a:pPr marL="285750" indent="-285750">
              <a:lnSpc>
                <a:spcPct val="150000"/>
              </a:lnSpc>
              <a:buFont typeface="Arial" panose="020B0604020202020204" pitchFamily="34" charset="0"/>
              <a:buChar char="•"/>
            </a:pPr>
            <a:r>
              <a:rPr lang="en-US" dirty="0">
                <a:latin typeface="Lato"/>
              </a:rPr>
              <a:t>Now you are ready to consider which workloads to migrate to the Cloud</a:t>
            </a:r>
          </a:p>
          <a:p>
            <a:pPr marL="285750" indent="-285750">
              <a:lnSpc>
                <a:spcPct val="150000"/>
              </a:lnSpc>
              <a:buFont typeface="Arial" panose="020B0604020202020204" pitchFamily="34" charset="0"/>
              <a:buChar char="•"/>
            </a:pPr>
            <a:endParaRPr lang="en-US" dirty="0">
              <a:latin typeface="Lato"/>
            </a:endParaRPr>
          </a:p>
          <a:p>
            <a:pPr marL="285750" indent="-285750">
              <a:lnSpc>
                <a:spcPct val="150000"/>
              </a:lnSpc>
              <a:buFont typeface="Arial" panose="020B0604020202020204" pitchFamily="34" charset="0"/>
              <a:buChar char="•"/>
            </a:pPr>
            <a:r>
              <a:rPr lang="en-US" dirty="0">
                <a:latin typeface="Lato"/>
              </a:rPr>
              <a:t>In Azure today, even for highly parallel codes,  the bottom line is no longer ‘will it run efficiently’ but ‘will it run cost effectively’?</a:t>
            </a:r>
          </a:p>
          <a:p>
            <a:pPr marL="285750" indent="-285750">
              <a:lnSpc>
                <a:spcPct val="150000"/>
              </a:lnSpc>
              <a:buFont typeface="Arial" panose="020B0604020202020204" pitchFamily="34" charset="0"/>
              <a:buChar char="•"/>
            </a:pPr>
            <a:endParaRPr lang="en-US" dirty="0">
              <a:latin typeface="Lato"/>
            </a:endParaRPr>
          </a:p>
          <a:p>
            <a:pPr marL="285750" indent="-285750">
              <a:lnSpc>
                <a:spcPct val="150000"/>
              </a:lnSpc>
              <a:buFont typeface="Arial" panose="020B0604020202020204" pitchFamily="34" charset="0"/>
              <a:buChar char="•"/>
            </a:pPr>
            <a:r>
              <a:rPr lang="en-US" dirty="0">
                <a:latin typeface="Lato"/>
              </a:rPr>
              <a:t>How do you know it’s cost effective?</a:t>
            </a:r>
          </a:p>
        </p:txBody>
      </p:sp>
      <p:sp>
        <p:nvSpPr>
          <p:cNvPr id="9" name="Footer Placeholder 1">
            <a:extLst>
              <a:ext uri="{FF2B5EF4-FFF2-40B4-BE49-F238E27FC236}">
                <a16:creationId xmlns:a16="http://schemas.microsoft.com/office/drawing/2014/main" id="{4037668F-9D64-47B5-AA43-19944EAF46B6}"/>
              </a:ext>
            </a:extLst>
          </p:cNvPr>
          <p:cNvSpPr>
            <a:spLocks noGrp="1"/>
          </p:cNvSpPr>
          <p:nvPr>
            <p:ph type="ftr" sz="quarter" idx="11"/>
          </p:nvPr>
        </p:nvSpPr>
        <p:spPr>
          <a:xfrm>
            <a:off x="3845304" y="6404791"/>
            <a:ext cx="4738912" cy="365125"/>
          </a:xfrm>
        </p:spPr>
        <p:txBody>
          <a:bodyPr/>
          <a:lstStyle/>
          <a:p>
            <a:r>
              <a:rPr lang="en-GB" dirty="0">
                <a:solidFill>
                  <a:schemeClr val="bg1"/>
                </a:solidFill>
                <a:latin typeface="Lato"/>
              </a:rPr>
              <a:t>Microsoft Webinar</a:t>
            </a:r>
          </a:p>
        </p:txBody>
      </p:sp>
      <p:pic>
        <p:nvPicPr>
          <p:cNvPr id="19" name="Audio 18">
            <a:hlinkClick r:id="" action="ppaction://media"/>
            <a:extLst>
              <a:ext uri="{FF2B5EF4-FFF2-40B4-BE49-F238E27FC236}">
                <a16:creationId xmlns:a16="http://schemas.microsoft.com/office/drawing/2014/main" id="{0F477246-BAC5-496A-AC0E-E3AC1FFAE20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91860896"/>
      </p:ext>
    </p:extLst>
  </p:cSld>
  <p:clrMapOvr>
    <a:masterClrMapping/>
  </p:clrMapOvr>
  <mc:AlternateContent xmlns:mc="http://schemas.openxmlformats.org/markup-compatibility/2006" xmlns:p14="http://schemas.microsoft.com/office/powerpoint/2010/main">
    <mc:Choice Requires="p14">
      <p:transition spd="slow" p14:dur="2000" advTm="67148"/>
    </mc:Choice>
    <mc:Fallback xmlns="">
      <p:transition spd="slow" advTm="67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FC8B9C-68D9-4A56-9D7C-C6D5787AE96E}"/>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8179311" y="-81280"/>
            <a:ext cx="4012689" cy="4306490"/>
          </a:xfrm>
          <a:prstGeom prst="rect">
            <a:avLst/>
          </a:prstGeom>
        </p:spPr>
      </p:pic>
      <p:pic>
        <p:nvPicPr>
          <p:cNvPr id="5" name="Picture 4">
            <a:extLst>
              <a:ext uri="{FF2B5EF4-FFF2-40B4-BE49-F238E27FC236}">
                <a16:creationId xmlns:a16="http://schemas.microsoft.com/office/drawing/2014/main" id="{60214051-AF4E-4BCA-941C-38C3A1972692}"/>
              </a:ext>
            </a:extLst>
          </p:cNvPr>
          <p:cNvPicPr>
            <a:picLocks noChangeAspect="1"/>
          </p:cNvPicPr>
          <p:nvPr/>
        </p:nvPicPr>
        <p:blipFill rotWithShape="1">
          <a:blip r:embed="rId6">
            <a:extLst>
              <a:ext uri="{28A0092B-C50C-407E-A947-70E740481C1C}">
                <a14:useLocalDpi xmlns:a14="http://schemas.microsoft.com/office/drawing/2010/main" val="0"/>
              </a:ext>
            </a:extLst>
          </a:blip>
          <a:srcRect l="5822" b="19252"/>
          <a:stretch/>
        </p:blipFill>
        <p:spPr>
          <a:xfrm>
            <a:off x="0" y="5159229"/>
            <a:ext cx="12192000" cy="1698771"/>
          </a:xfrm>
          <a:prstGeom prst="rect">
            <a:avLst/>
          </a:prstGeom>
        </p:spPr>
      </p:pic>
      <p:pic>
        <p:nvPicPr>
          <p:cNvPr id="6" name="Picture 5">
            <a:extLst>
              <a:ext uri="{FF2B5EF4-FFF2-40B4-BE49-F238E27FC236}">
                <a16:creationId xmlns:a16="http://schemas.microsoft.com/office/drawing/2014/main" id="{9CF569CA-4415-41B6-A8C9-F000B7F17C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8617" y="5481888"/>
            <a:ext cx="2603383" cy="1376112"/>
          </a:xfrm>
          <a:prstGeom prst="rect">
            <a:avLst/>
          </a:prstGeom>
        </p:spPr>
      </p:pic>
      <p:sp>
        <p:nvSpPr>
          <p:cNvPr id="7" name="TextBox 6">
            <a:extLst>
              <a:ext uri="{FF2B5EF4-FFF2-40B4-BE49-F238E27FC236}">
                <a16:creationId xmlns:a16="http://schemas.microsoft.com/office/drawing/2014/main" id="{C19C793D-9B9F-4C18-8F5B-1C536A6D8C6A}"/>
              </a:ext>
            </a:extLst>
          </p:cNvPr>
          <p:cNvSpPr txBox="1"/>
          <p:nvPr/>
        </p:nvSpPr>
        <p:spPr>
          <a:xfrm>
            <a:off x="699466" y="551533"/>
            <a:ext cx="11030589" cy="1200329"/>
          </a:xfrm>
          <a:prstGeom prst="rect">
            <a:avLst/>
          </a:prstGeom>
          <a:noFill/>
        </p:spPr>
        <p:txBody>
          <a:bodyPr wrap="square" rtlCol="0" anchor="t">
            <a:spAutoFit/>
          </a:bodyPr>
          <a:lstStyle/>
          <a:p>
            <a:r>
              <a:rPr lang="en-GB" sz="3600" b="1" dirty="0">
                <a:latin typeface="Lato"/>
              </a:rPr>
              <a:t>What are the key areas which require full diligence when transitioning to the cloud</a:t>
            </a:r>
            <a:endParaRPr lang="en-US" dirty="0"/>
          </a:p>
        </p:txBody>
      </p:sp>
      <p:sp>
        <p:nvSpPr>
          <p:cNvPr id="8" name="TextBox 7">
            <a:extLst>
              <a:ext uri="{FF2B5EF4-FFF2-40B4-BE49-F238E27FC236}">
                <a16:creationId xmlns:a16="http://schemas.microsoft.com/office/drawing/2014/main" id="{4F7DC5B3-98DB-462D-9095-C8AD4E7D644D}"/>
              </a:ext>
            </a:extLst>
          </p:cNvPr>
          <p:cNvSpPr txBox="1"/>
          <p:nvPr/>
        </p:nvSpPr>
        <p:spPr>
          <a:xfrm>
            <a:off x="699466" y="1608886"/>
            <a:ext cx="8003273" cy="3638625"/>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endParaRPr lang="en-GB" dirty="0">
              <a:latin typeface="Lato"/>
            </a:endParaRPr>
          </a:p>
          <a:p>
            <a:pPr marL="285750" indent="-285750">
              <a:lnSpc>
                <a:spcPct val="150000"/>
              </a:lnSpc>
              <a:buFont typeface="Arial" panose="020B0604020202020204" pitchFamily="34" charset="0"/>
              <a:buChar char="•"/>
            </a:pPr>
            <a:r>
              <a:rPr lang="en-GB" dirty="0">
                <a:latin typeface="Lato"/>
              </a:rPr>
              <a:t>Absolutely next on list is a total cost of ownership (TCO) model contrasting on-prem and cloud deployments, should include:</a:t>
            </a:r>
          </a:p>
          <a:p>
            <a:pPr marL="742950" lvl="1" indent="-285750">
              <a:lnSpc>
                <a:spcPct val="150000"/>
              </a:lnSpc>
              <a:buFont typeface="Arial" panose="020B0604020202020204" pitchFamily="34" charset="0"/>
              <a:buChar char="•"/>
            </a:pPr>
            <a:r>
              <a:rPr lang="en-GB" sz="1600" dirty="0">
                <a:latin typeface="Lato"/>
              </a:rPr>
              <a:t>capital cost items and capitalised project costs common in on-premises deployments;</a:t>
            </a:r>
          </a:p>
          <a:p>
            <a:pPr marL="742950" lvl="1" indent="-285750">
              <a:lnSpc>
                <a:spcPct val="150000"/>
              </a:lnSpc>
              <a:buFont typeface="Arial" panose="020B0604020202020204" pitchFamily="34" charset="0"/>
              <a:buChar char="•"/>
            </a:pPr>
            <a:r>
              <a:rPr lang="en-GB" sz="1600" dirty="0">
                <a:latin typeface="Lato"/>
              </a:rPr>
              <a:t>capital cost items and capitalised project costs common in cloud deployments;</a:t>
            </a:r>
          </a:p>
          <a:p>
            <a:pPr marL="742950" lvl="1" indent="-285750">
              <a:lnSpc>
                <a:spcPct val="150000"/>
              </a:lnSpc>
              <a:buFont typeface="Arial" panose="020B0604020202020204" pitchFamily="34" charset="0"/>
              <a:buChar char="•"/>
            </a:pPr>
            <a:r>
              <a:rPr lang="en-GB" sz="1600" dirty="0">
                <a:latin typeface="Lato"/>
              </a:rPr>
              <a:t>end-of-life costs (only applicable to on-premises projects);</a:t>
            </a:r>
          </a:p>
          <a:p>
            <a:pPr marL="742950" lvl="1" indent="-285750">
              <a:lnSpc>
                <a:spcPct val="150000"/>
              </a:lnSpc>
              <a:buFont typeface="Arial" panose="020B0604020202020204" pitchFamily="34" charset="0"/>
              <a:buChar char="•"/>
            </a:pPr>
            <a:r>
              <a:rPr lang="en-GB" sz="1600" dirty="0">
                <a:latin typeface="Lato"/>
              </a:rPr>
              <a:t>running costs applicable to on-premises HPC deployments;</a:t>
            </a:r>
          </a:p>
          <a:p>
            <a:pPr marL="742950" lvl="1" indent="-285750">
              <a:lnSpc>
                <a:spcPct val="150000"/>
              </a:lnSpc>
              <a:buFont typeface="Arial" panose="020B0604020202020204" pitchFamily="34" charset="0"/>
              <a:buChar char="•"/>
            </a:pPr>
            <a:r>
              <a:rPr lang="en-GB" sz="1600" dirty="0">
                <a:latin typeface="Lato"/>
              </a:rPr>
              <a:t>running costs applicable to cloud HPC deployments.</a:t>
            </a:r>
          </a:p>
        </p:txBody>
      </p:sp>
      <p:sp>
        <p:nvSpPr>
          <p:cNvPr id="9" name="Footer Placeholder 1">
            <a:extLst>
              <a:ext uri="{FF2B5EF4-FFF2-40B4-BE49-F238E27FC236}">
                <a16:creationId xmlns:a16="http://schemas.microsoft.com/office/drawing/2014/main" id="{4037668F-9D64-47B5-AA43-19944EAF46B6}"/>
              </a:ext>
            </a:extLst>
          </p:cNvPr>
          <p:cNvSpPr>
            <a:spLocks noGrp="1"/>
          </p:cNvSpPr>
          <p:nvPr>
            <p:ph type="ftr" sz="quarter" idx="11"/>
          </p:nvPr>
        </p:nvSpPr>
        <p:spPr>
          <a:xfrm>
            <a:off x="3845304" y="6404791"/>
            <a:ext cx="4738912" cy="365125"/>
          </a:xfrm>
        </p:spPr>
        <p:txBody>
          <a:bodyPr/>
          <a:lstStyle/>
          <a:p>
            <a:r>
              <a:rPr lang="en-GB" dirty="0">
                <a:solidFill>
                  <a:schemeClr val="bg1"/>
                </a:solidFill>
                <a:latin typeface="Lato"/>
              </a:rPr>
              <a:t>Microsoft Webinar</a:t>
            </a:r>
          </a:p>
        </p:txBody>
      </p:sp>
      <p:pic>
        <p:nvPicPr>
          <p:cNvPr id="15" name="Audio 14">
            <a:hlinkClick r:id="" action="ppaction://media"/>
            <a:extLst>
              <a:ext uri="{FF2B5EF4-FFF2-40B4-BE49-F238E27FC236}">
                <a16:creationId xmlns:a16="http://schemas.microsoft.com/office/drawing/2014/main" id="{5DA24754-F18D-4D11-B43A-4ED2050582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51269013"/>
      </p:ext>
    </p:extLst>
  </p:cSld>
  <p:clrMapOvr>
    <a:masterClrMapping/>
  </p:clrMapOvr>
  <mc:AlternateContent xmlns:mc="http://schemas.openxmlformats.org/markup-compatibility/2006">
    <mc:Choice xmlns:p14="http://schemas.microsoft.com/office/powerpoint/2010/main" Requires="p14">
      <p:transition spd="slow" p14:dur="2000" advTm="62770"/>
    </mc:Choice>
    <mc:Fallback>
      <p:transition spd="slow" advTm="62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FC8B9C-68D9-4A56-9D7C-C6D5787AE96E}"/>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8179311" y="-81280"/>
            <a:ext cx="4012689" cy="4306490"/>
          </a:xfrm>
          <a:prstGeom prst="rect">
            <a:avLst/>
          </a:prstGeom>
        </p:spPr>
      </p:pic>
      <p:pic>
        <p:nvPicPr>
          <p:cNvPr id="5" name="Picture 4">
            <a:extLst>
              <a:ext uri="{FF2B5EF4-FFF2-40B4-BE49-F238E27FC236}">
                <a16:creationId xmlns:a16="http://schemas.microsoft.com/office/drawing/2014/main" id="{60214051-AF4E-4BCA-941C-38C3A1972692}"/>
              </a:ext>
            </a:extLst>
          </p:cNvPr>
          <p:cNvPicPr>
            <a:picLocks noChangeAspect="1"/>
          </p:cNvPicPr>
          <p:nvPr/>
        </p:nvPicPr>
        <p:blipFill rotWithShape="1">
          <a:blip r:embed="rId6">
            <a:extLst>
              <a:ext uri="{28A0092B-C50C-407E-A947-70E740481C1C}">
                <a14:useLocalDpi xmlns:a14="http://schemas.microsoft.com/office/drawing/2010/main" val="0"/>
              </a:ext>
            </a:extLst>
          </a:blip>
          <a:srcRect l="5822" b="19252"/>
          <a:stretch/>
        </p:blipFill>
        <p:spPr>
          <a:xfrm>
            <a:off x="0" y="5159229"/>
            <a:ext cx="12192000" cy="1698771"/>
          </a:xfrm>
          <a:prstGeom prst="rect">
            <a:avLst/>
          </a:prstGeom>
        </p:spPr>
      </p:pic>
      <p:pic>
        <p:nvPicPr>
          <p:cNvPr id="6" name="Picture 5">
            <a:extLst>
              <a:ext uri="{FF2B5EF4-FFF2-40B4-BE49-F238E27FC236}">
                <a16:creationId xmlns:a16="http://schemas.microsoft.com/office/drawing/2014/main" id="{9CF569CA-4415-41B6-A8C9-F000B7F17C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8617" y="5481888"/>
            <a:ext cx="2603383" cy="1376112"/>
          </a:xfrm>
          <a:prstGeom prst="rect">
            <a:avLst/>
          </a:prstGeom>
        </p:spPr>
      </p:pic>
      <p:sp>
        <p:nvSpPr>
          <p:cNvPr id="7" name="TextBox 6">
            <a:extLst>
              <a:ext uri="{FF2B5EF4-FFF2-40B4-BE49-F238E27FC236}">
                <a16:creationId xmlns:a16="http://schemas.microsoft.com/office/drawing/2014/main" id="{C19C793D-9B9F-4C18-8F5B-1C536A6D8C6A}"/>
              </a:ext>
            </a:extLst>
          </p:cNvPr>
          <p:cNvSpPr txBox="1"/>
          <p:nvPr/>
        </p:nvSpPr>
        <p:spPr>
          <a:xfrm>
            <a:off x="699466" y="551533"/>
            <a:ext cx="11030589" cy="1200329"/>
          </a:xfrm>
          <a:prstGeom prst="rect">
            <a:avLst/>
          </a:prstGeom>
          <a:noFill/>
        </p:spPr>
        <p:txBody>
          <a:bodyPr wrap="square" rtlCol="0" anchor="t">
            <a:spAutoFit/>
          </a:bodyPr>
          <a:lstStyle/>
          <a:p>
            <a:r>
              <a:rPr lang="en-GB" sz="3600" b="1" dirty="0">
                <a:latin typeface="Lato"/>
              </a:rPr>
              <a:t>What are the key areas which require full diligence when transitioning to the cloud</a:t>
            </a:r>
            <a:endParaRPr lang="en-US" sz="3600" dirty="0"/>
          </a:p>
        </p:txBody>
      </p:sp>
      <p:sp>
        <p:nvSpPr>
          <p:cNvPr id="8" name="TextBox 7">
            <a:extLst>
              <a:ext uri="{FF2B5EF4-FFF2-40B4-BE49-F238E27FC236}">
                <a16:creationId xmlns:a16="http://schemas.microsoft.com/office/drawing/2014/main" id="{4F7DC5B3-98DB-462D-9095-C8AD4E7D644D}"/>
              </a:ext>
            </a:extLst>
          </p:cNvPr>
          <p:cNvSpPr txBox="1"/>
          <p:nvPr/>
        </p:nvSpPr>
        <p:spPr>
          <a:xfrm>
            <a:off x="699466" y="1608886"/>
            <a:ext cx="8003273" cy="3506216"/>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endParaRPr lang="en-US" dirty="0">
              <a:latin typeface="Lato"/>
            </a:endParaRPr>
          </a:p>
          <a:p>
            <a:pPr marL="285750" indent="-285750">
              <a:lnSpc>
                <a:spcPct val="150000"/>
              </a:lnSpc>
              <a:buFont typeface="Arial" panose="020B0604020202020204" pitchFamily="34" charset="0"/>
              <a:buChar char="•"/>
            </a:pPr>
            <a:r>
              <a:rPr lang="en-US" dirty="0">
                <a:latin typeface="Lato"/>
              </a:rPr>
              <a:t>For all that is similar, there are areas of technical difference that need to be addressed:</a:t>
            </a:r>
          </a:p>
          <a:p>
            <a:pPr marL="742950" lvl="1" indent="-285750">
              <a:lnSpc>
                <a:spcPct val="150000"/>
              </a:lnSpc>
              <a:buFont typeface="Arial" panose="020B0604020202020204" pitchFamily="34" charset="0"/>
              <a:buChar char="•"/>
            </a:pPr>
            <a:r>
              <a:rPr lang="en-US" sz="1600" dirty="0">
                <a:latin typeface="Lato"/>
              </a:rPr>
              <a:t>Network infrastructure (both for ingress/egress but also VDI)</a:t>
            </a:r>
          </a:p>
          <a:p>
            <a:pPr marL="742950" lvl="1" indent="-285750">
              <a:lnSpc>
                <a:spcPct val="150000"/>
              </a:lnSpc>
              <a:buFont typeface="Arial" panose="020B0604020202020204" pitchFamily="34" charset="0"/>
              <a:buChar char="•"/>
            </a:pPr>
            <a:r>
              <a:rPr lang="en-US" sz="1600" dirty="0">
                <a:latin typeface="Lato"/>
              </a:rPr>
              <a:t>Data staging and storage (storage architectures in the cloud are quite different)</a:t>
            </a:r>
          </a:p>
          <a:p>
            <a:pPr marL="742950" lvl="1" indent="-285750">
              <a:lnSpc>
                <a:spcPct val="150000"/>
              </a:lnSpc>
              <a:buFont typeface="Arial" panose="020B0604020202020204" pitchFamily="34" charset="0"/>
              <a:buChar char="•"/>
            </a:pPr>
            <a:r>
              <a:rPr lang="en-US" sz="1600" dirty="0">
                <a:latin typeface="Lato"/>
              </a:rPr>
              <a:t>Security, user management (Authentication and Authorization – O365)</a:t>
            </a:r>
          </a:p>
          <a:p>
            <a:pPr marL="742950" lvl="1" indent="-285750">
              <a:lnSpc>
                <a:spcPct val="150000"/>
              </a:lnSpc>
              <a:buFont typeface="Arial" panose="020B0604020202020204" pitchFamily="34" charset="0"/>
              <a:buChar char="•"/>
            </a:pPr>
            <a:r>
              <a:rPr lang="en-US" sz="1600" dirty="0">
                <a:latin typeface="Lato"/>
              </a:rPr>
              <a:t>Workload management (choosing an orchestration and scheduler)</a:t>
            </a:r>
          </a:p>
          <a:p>
            <a:pPr marL="742950" lvl="1" indent="-285750">
              <a:lnSpc>
                <a:spcPct val="150000"/>
              </a:lnSpc>
              <a:buFont typeface="Arial" panose="020B0604020202020204" pitchFamily="34" charset="0"/>
              <a:buChar char="•"/>
            </a:pPr>
            <a:r>
              <a:rPr lang="en-US" sz="1600" dirty="0">
                <a:latin typeface="Lato"/>
              </a:rPr>
              <a:t>Selection of VMs (both application performance and cost optimization)</a:t>
            </a:r>
          </a:p>
          <a:p>
            <a:pPr marL="742950" lvl="1" indent="-285750">
              <a:lnSpc>
                <a:spcPct val="150000"/>
              </a:lnSpc>
              <a:buFont typeface="Arial" panose="020B0604020202020204" pitchFamily="34" charset="0"/>
              <a:buChar char="•"/>
            </a:pPr>
            <a:r>
              <a:rPr lang="en-US" sz="1600" dirty="0" err="1">
                <a:latin typeface="Lato"/>
              </a:rPr>
              <a:t>Visualisation</a:t>
            </a:r>
            <a:r>
              <a:rPr lang="en-US" sz="1600" dirty="0">
                <a:latin typeface="Lato"/>
              </a:rPr>
              <a:t> (keep the processing close to the data)</a:t>
            </a:r>
          </a:p>
        </p:txBody>
      </p:sp>
      <p:sp>
        <p:nvSpPr>
          <p:cNvPr id="9" name="Footer Placeholder 1">
            <a:extLst>
              <a:ext uri="{FF2B5EF4-FFF2-40B4-BE49-F238E27FC236}">
                <a16:creationId xmlns:a16="http://schemas.microsoft.com/office/drawing/2014/main" id="{4037668F-9D64-47B5-AA43-19944EAF46B6}"/>
              </a:ext>
            </a:extLst>
          </p:cNvPr>
          <p:cNvSpPr>
            <a:spLocks noGrp="1"/>
          </p:cNvSpPr>
          <p:nvPr>
            <p:ph type="ftr" sz="quarter" idx="11"/>
          </p:nvPr>
        </p:nvSpPr>
        <p:spPr>
          <a:xfrm>
            <a:off x="3845304" y="6404791"/>
            <a:ext cx="4738912" cy="365125"/>
          </a:xfrm>
        </p:spPr>
        <p:txBody>
          <a:bodyPr/>
          <a:lstStyle/>
          <a:p>
            <a:r>
              <a:rPr lang="en-GB" dirty="0">
                <a:solidFill>
                  <a:schemeClr val="bg1"/>
                </a:solidFill>
                <a:latin typeface="Lato"/>
              </a:rPr>
              <a:t>Microsoft Webinar</a:t>
            </a:r>
          </a:p>
        </p:txBody>
      </p:sp>
      <p:pic>
        <p:nvPicPr>
          <p:cNvPr id="10" name="Audio 9">
            <a:hlinkClick r:id="" action="ppaction://media"/>
            <a:extLst>
              <a:ext uri="{FF2B5EF4-FFF2-40B4-BE49-F238E27FC236}">
                <a16:creationId xmlns:a16="http://schemas.microsoft.com/office/drawing/2014/main" id="{D55E2CEE-1AF8-4169-A522-CB4F07BF892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07509780"/>
      </p:ext>
    </p:extLst>
  </p:cSld>
  <p:clrMapOvr>
    <a:masterClrMapping/>
  </p:clrMapOvr>
  <mc:AlternateContent xmlns:mc="http://schemas.openxmlformats.org/markup-compatibility/2006" xmlns:p14="http://schemas.microsoft.com/office/powerpoint/2010/main">
    <mc:Choice Requires="p14">
      <p:transition spd="slow" p14:dur="2000" advTm="142408"/>
    </mc:Choice>
    <mc:Fallback xmlns="">
      <p:transition spd="slow" advTm="142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FC8B9C-68D9-4A56-9D7C-C6D5787AE96E}"/>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8179311" y="-81280"/>
            <a:ext cx="4012689" cy="4306490"/>
          </a:xfrm>
          <a:prstGeom prst="rect">
            <a:avLst/>
          </a:prstGeom>
        </p:spPr>
      </p:pic>
      <p:pic>
        <p:nvPicPr>
          <p:cNvPr id="5" name="Picture 4">
            <a:extLst>
              <a:ext uri="{FF2B5EF4-FFF2-40B4-BE49-F238E27FC236}">
                <a16:creationId xmlns:a16="http://schemas.microsoft.com/office/drawing/2014/main" id="{60214051-AF4E-4BCA-941C-38C3A1972692}"/>
              </a:ext>
            </a:extLst>
          </p:cNvPr>
          <p:cNvPicPr>
            <a:picLocks noChangeAspect="1"/>
          </p:cNvPicPr>
          <p:nvPr/>
        </p:nvPicPr>
        <p:blipFill rotWithShape="1">
          <a:blip r:embed="rId6">
            <a:extLst>
              <a:ext uri="{28A0092B-C50C-407E-A947-70E740481C1C}">
                <a14:useLocalDpi xmlns:a14="http://schemas.microsoft.com/office/drawing/2010/main" val="0"/>
              </a:ext>
            </a:extLst>
          </a:blip>
          <a:srcRect l="5822" b="19252"/>
          <a:stretch/>
        </p:blipFill>
        <p:spPr>
          <a:xfrm>
            <a:off x="0" y="5159229"/>
            <a:ext cx="12192000" cy="1698771"/>
          </a:xfrm>
          <a:prstGeom prst="rect">
            <a:avLst/>
          </a:prstGeom>
        </p:spPr>
      </p:pic>
      <p:pic>
        <p:nvPicPr>
          <p:cNvPr id="6" name="Picture 5">
            <a:extLst>
              <a:ext uri="{FF2B5EF4-FFF2-40B4-BE49-F238E27FC236}">
                <a16:creationId xmlns:a16="http://schemas.microsoft.com/office/drawing/2014/main" id="{9CF569CA-4415-41B6-A8C9-F000B7F17C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8617" y="5481888"/>
            <a:ext cx="2603383" cy="1376112"/>
          </a:xfrm>
          <a:prstGeom prst="rect">
            <a:avLst/>
          </a:prstGeom>
        </p:spPr>
      </p:pic>
      <p:sp>
        <p:nvSpPr>
          <p:cNvPr id="7" name="TextBox 6">
            <a:extLst>
              <a:ext uri="{FF2B5EF4-FFF2-40B4-BE49-F238E27FC236}">
                <a16:creationId xmlns:a16="http://schemas.microsoft.com/office/drawing/2014/main" id="{C19C793D-9B9F-4C18-8F5B-1C536A6D8C6A}"/>
              </a:ext>
            </a:extLst>
          </p:cNvPr>
          <p:cNvSpPr txBox="1"/>
          <p:nvPr/>
        </p:nvSpPr>
        <p:spPr>
          <a:xfrm>
            <a:off x="699466" y="551533"/>
            <a:ext cx="11030589" cy="646331"/>
          </a:xfrm>
          <a:prstGeom prst="rect">
            <a:avLst/>
          </a:prstGeom>
          <a:noFill/>
        </p:spPr>
        <p:txBody>
          <a:bodyPr wrap="square" rtlCol="0" anchor="t">
            <a:spAutoFit/>
          </a:bodyPr>
          <a:lstStyle/>
          <a:p>
            <a:r>
              <a:rPr lang="en-GB" sz="3600" b="1" dirty="0">
                <a:latin typeface="Lato"/>
              </a:rPr>
              <a:t>Understanding your use of on-prem HPC </a:t>
            </a:r>
            <a:endParaRPr lang="en-US" dirty="0"/>
          </a:p>
        </p:txBody>
      </p:sp>
      <p:sp>
        <p:nvSpPr>
          <p:cNvPr id="8" name="TextBox 7">
            <a:extLst>
              <a:ext uri="{FF2B5EF4-FFF2-40B4-BE49-F238E27FC236}">
                <a16:creationId xmlns:a16="http://schemas.microsoft.com/office/drawing/2014/main" id="{4F7DC5B3-98DB-462D-9095-C8AD4E7D644D}"/>
              </a:ext>
            </a:extLst>
          </p:cNvPr>
          <p:cNvSpPr txBox="1"/>
          <p:nvPr/>
        </p:nvSpPr>
        <p:spPr>
          <a:xfrm>
            <a:off x="699466" y="1608886"/>
            <a:ext cx="8003273" cy="4293483"/>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r>
              <a:rPr lang="en-US" dirty="0">
                <a:latin typeface="Lato"/>
              </a:rPr>
              <a:t>Understand your workflows</a:t>
            </a:r>
          </a:p>
          <a:p>
            <a:pPr marL="742950" lvl="1" indent="-285750">
              <a:lnSpc>
                <a:spcPct val="150000"/>
              </a:lnSpc>
              <a:buFont typeface="Arial" panose="020B0604020202020204" pitchFamily="34" charset="0"/>
              <a:buChar char="•"/>
            </a:pPr>
            <a:r>
              <a:rPr lang="en-US" sz="1600" dirty="0">
                <a:latin typeface="Lato"/>
              </a:rPr>
              <a:t>HPC, HTC, data driven, visualization, pre- post-processing</a:t>
            </a:r>
          </a:p>
          <a:p>
            <a:pPr marL="285750" indent="-285750">
              <a:lnSpc>
                <a:spcPct val="150000"/>
              </a:lnSpc>
              <a:buFont typeface="Arial" panose="020B0604020202020204" pitchFamily="34" charset="0"/>
              <a:buChar char="•"/>
            </a:pPr>
            <a:r>
              <a:rPr lang="en-US" dirty="0">
                <a:latin typeface="Lato"/>
              </a:rPr>
              <a:t>Understand your workloads/applications</a:t>
            </a:r>
          </a:p>
          <a:p>
            <a:pPr marL="742950" lvl="1" indent="-285750">
              <a:lnSpc>
                <a:spcPct val="150000"/>
              </a:lnSpc>
              <a:buFont typeface="Arial" panose="020B0604020202020204" pitchFamily="34" charset="0"/>
              <a:buChar char="•"/>
            </a:pPr>
            <a:r>
              <a:rPr lang="en-US" sz="1600" dirty="0">
                <a:latin typeface="Lato"/>
              </a:rPr>
              <a:t>Single threaded or parallel with strong or weak scaling characteristics</a:t>
            </a:r>
          </a:p>
          <a:p>
            <a:pPr marL="285750" indent="-285750">
              <a:lnSpc>
                <a:spcPct val="150000"/>
              </a:lnSpc>
              <a:buFont typeface="Arial" panose="020B0604020202020204" pitchFamily="34" charset="0"/>
              <a:buChar char="•"/>
            </a:pPr>
            <a:r>
              <a:rPr lang="en-US" dirty="0">
                <a:latin typeface="Lato"/>
              </a:rPr>
              <a:t>Understand your storage requirements</a:t>
            </a:r>
          </a:p>
          <a:p>
            <a:pPr marL="742950" lvl="1" indent="-285750">
              <a:lnSpc>
                <a:spcPct val="150000"/>
              </a:lnSpc>
              <a:buFont typeface="Arial" panose="020B0604020202020204" pitchFamily="34" charset="0"/>
              <a:buChar char="•"/>
            </a:pPr>
            <a:r>
              <a:rPr lang="en-US" sz="1600" dirty="0">
                <a:latin typeface="Lato"/>
              </a:rPr>
              <a:t>IO or BW intensive, short/long term storage, archive options,</a:t>
            </a:r>
            <a:br>
              <a:rPr lang="en-US" sz="1600" dirty="0">
                <a:latin typeface="Lato"/>
              </a:rPr>
            </a:br>
            <a:r>
              <a:rPr lang="en-US" sz="1600" dirty="0">
                <a:latin typeface="Lato"/>
              </a:rPr>
              <a:t>cost to store vs recalculate</a:t>
            </a:r>
          </a:p>
          <a:p>
            <a:pPr marL="285750" indent="-285750">
              <a:lnSpc>
                <a:spcPct val="150000"/>
              </a:lnSpc>
              <a:buFont typeface="Arial" panose="020B0604020202020204" pitchFamily="34" charset="0"/>
              <a:buChar char="•"/>
            </a:pPr>
            <a:r>
              <a:rPr lang="en-US" dirty="0">
                <a:latin typeface="Lato"/>
              </a:rPr>
              <a:t>If unconstrained by current HPC would different simulation methods be appropriate?</a:t>
            </a:r>
          </a:p>
          <a:p>
            <a:pPr marL="742950" lvl="1" indent="-285750">
              <a:lnSpc>
                <a:spcPct val="150000"/>
              </a:lnSpc>
              <a:buFont typeface="Arial" panose="020B0604020202020204" pitchFamily="34" charset="0"/>
              <a:buChar char="•"/>
            </a:pPr>
            <a:r>
              <a:rPr lang="en-US" sz="1600" dirty="0">
                <a:latin typeface="Lato"/>
              </a:rPr>
              <a:t>Do you have the capability to adopt and deploy new workflows?</a:t>
            </a:r>
          </a:p>
          <a:p>
            <a:endParaRPr lang="en-US" dirty="0">
              <a:latin typeface="Lato"/>
            </a:endParaRPr>
          </a:p>
        </p:txBody>
      </p:sp>
      <p:sp>
        <p:nvSpPr>
          <p:cNvPr id="9" name="Footer Placeholder 1">
            <a:extLst>
              <a:ext uri="{FF2B5EF4-FFF2-40B4-BE49-F238E27FC236}">
                <a16:creationId xmlns:a16="http://schemas.microsoft.com/office/drawing/2014/main" id="{4037668F-9D64-47B5-AA43-19944EAF46B6}"/>
              </a:ext>
            </a:extLst>
          </p:cNvPr>
          <p:cNvSpPr>
            <a:spLocks noGrp="1"/>
          </p:cNvSpPr>
          <p:nvPr>
            <p:ph type="ftr" sz="quarter" idx="11"/>
          </p:nvPr>
        </p:nvSpPr>
        <p:spPr>
          <a:xfrm>
            <a:off x="3845304" y="6404791"/>
            <a:ext cx="4738912" cy="365125"/>
          </a:xfrm>
        </p:spPr>
        <p:txBody>
          <a:bodyPr/>
          <a:lstStyle/>
          <a:p>
            <a:r>
              <a:rPr lang="en-GB" dirty="0">
                <a:solidFill>
                  <a:schemeClr val="bg1"/>
                </a:solidFill>
                <a:latin typeface="Lato"/>
              </a:rPr>
              <a:t>Microsoft Webinar</a:t>
            </a:r>
          </a:p>
        </p:txBody>
      </p:sp>
      <p:pic>
        <p:nvPicPr>
          <p:cNvPr id="12" name="Audio 11">
            <a:hlinkClick r:id="" action="ppaction://media"/>
            <a:extLst>
              <a:ext uri="{FF2B5EF4-FFF2-40B4-BE49-F238E27FC236}">
                <a16:creationId xmlns:a16="http://schemas.microsoft.com/office/drawing/2014/main" id="{067ACC6E-46BB-4003-829B-364D885AEFD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88225037"/>
      </p:ext>
    </p:extLst>
  </p:cSld>
  <p:clrMapOvr>
    <a:masterClrMapping/>
  </p:clrMapOvr>
  <mc:AlternateContent xmlns:mc="http://schemas.openxmlformats.org/markup-compatibility/2006" xmlns:p14="http://schemas.microsoft.com/office/powerpoint/2010/main">
    <mc:Choice Requires="p14">
      <p:transition spd="slow" p14:dur="2000" advTm="73768"/>
    </mc:Choice>
    <mc:Fallback xmlns="">
      <p:transition spd="slow" advTm="73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FC8B9C-68D9-4A56-9D7C-C6D5787AE96E}"/>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8179311" y="-81280"/>
            <a:ext cx="4012689" cy="4306490"/>
          </a:xfrm>
          <a:prstGeom prst="rect">
            <a:avLst/>
          </a:prstGeom>
        </p:spPr>
      </p:pic>
      <p:pic>
        <p:nvPicPr>
          <p:cNvPr id="5" name="Picture 4">
            <a:extLst>
              <a:ext uri="{FF2B5EF4-FFF2-40B4-BE49-F238E27FC236}">
                <a16:creationId xmlns:a16="http://schemas.microsoft.com/office/drawing/2014/main" id="{60214051-AF4E-4BCA-941C-38C3A1972692}"/>
              </a:ext>
            </a:extLst>
          </p:cNvPr>
          <p:cNvPicPr>
            <a:picLocks noChangeAspect="1"/>
          </p:cNvPicPr>
          <p:nvPr/>
        </p:nvPicPr>
        <p:blipFill rotWithShape="1">
          <a:blip r:embed="rId6">
            <a:extLst>
              <a:ext uri="{28A0092B-C50C-407E-A947-70E740481C1C}">
                <a14:useLocalDpi xmlns:a14="http://schemas.microsoft.com/office/drawing/2010/main" val="0"/>
              </a:ext>
            </a:extLst>
          </a:blip>
          <a:srcRect l="5822" b="19252"/>
          <a:stretch/>
        </p:blipFill>
        <p:spPr>
          <a:xfrm>
            <a:off x="0" y="5159229"/>
            <a:ext cx="12192000" cy="1698771"/>
          </a:xfrm>
          <a:prstGeom prst="rect">
            <a:avLst/>
          </a:prstGeom>
        </p:spPr>
      </p:pic>
      <p:pic>
        <p:nvPicPr>
          <p:cNvPr id="6" name="Picture 5">
            <a:extLst>
              <a:ext uri="{FF2B5EF4-FFF2-40B4-BE49-F238E27FC236}">
                <a16:creationId xmlns:a16="http://schemas.microsoft.com/office/drawing/2014/main" id="{9CF569CA-4415-41B6-A8C9-F000B7F17C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8617" y="5481888"/>
            <a:ext cx="2603383" cy="1376112"/>
          </a:xfrm>
          <a:prstGeom prst="rect">
            <a:avLst/>
          </a:prstGeom>
        </p:spPr>
      </p:pic>
      <p:sp>
        <p:nvSpPr>
          <p:cNvPr id="7" name="TextBox 6">
            <a:extLst>
              <a:ext uri="{FF2B5EF4-FFF2-40B4-BE49-F238E27FC236}">
                <a16:creationId xmlns:a16="http://schemas.microsoft.com/office/drawing/2014/main" id="{C19C793D-9B9F-4C18-8F5B-1C536A6D8C6A}"/>
              </a:ext>
            </a:extLst>
          </p:cNvPr>
          <p:cNvSpPr txBox="1"/>
          <p:nvPr/>
        </p:nvSpPr>
        <p:spPr>
          <a:xfrm>
            <a:off x="699466" y="551533"/>
            <a:ext cx="11030589" cy="646331"/>
          </a:xfrm>
          <a:prstGeom prst="rect">
            <a:avLst/>
          </a:prstGeom>
          <a:noFill/>
        </p:spPr>
        <p:txBody>
          <a:bodyPr wrap="square" rtlCol="0" anchor="t">
            <a:spAutoFit/>
          </a:bodyPr>
          <a:lstStyle/>
          <a:p>
            <a:r>
              <a:rPr lang="en-GB" sz="3600" b="1" dirty="0">
                <a:latin typeface="Lato"/>
              </a:rPr>
              <a:t>How to transition from on-prem to cloud </a:t>
            </a:r>
            <a:endParaRPr lang="en-US" dirty="0"/>
          </a:p>
        </p:txBody>
      </p:sp>
      <p:sp>
        <p:nvSpPr>
          <p:cNvPr id="9" name="Footer Placeholder 1">
            <a:extLst>
              <a:ext uri="{FF2B5EF4-FFF2-40B4-BE49-F238E27FC236}">
                <a16:creationId xmlns:a16="http://schemas.microsoft.com/office/drawing/2014/main" id="{4037668F-9D64-47B5-AA43-19944EAF46B6}"/>
              </a:ext>
            </a:extLst>
          </p:cNvPr>
          <p:cNvSpPr>
            <a:spLocks noGrp="1"/>
          </p:cNvSpPr>
          <p:nvPr>
            <p:ph type="ftr" sz="quarter" idx="11"/>
          </p:nvPr>
        </p:nvSpPr>
        <p:spPr>
          <a:xfrm>
            <a:off x="3845304" y="6404791"/>
            <a:ext cx="4738912" cy="365125"/>
          </a:xfrm>
        </p:spPr>
        <p:txBody>
          <a:bodyPr/>
          <a:lstStyle/>
          <a:p>
            <a:r>
              <a:rPr lang="en-GB" dirty="0">
                <a:solidFill>
                  <a:schemeClr val="bg1"/>
                </a:solidFill>
                <a:latin typeface="Lato"/>
              </a:rPr>
              <a:t>Microsoft Webinar</a:t>
            </a:r>
          </a:p>
        </p:txBody>
      </p:sp>
      <p:graphicFrame>
        <p:nvGraphicFramePr>
          <p:cNvPr id="2" name="Diagram 1">
            <a:extLst>
              <a:ext uri="{FF2B5EF4-FFF2-40B4-BE49-F238E27FC236}">
                <a16:creationId xmlns:a16="http://schemas.microsoft.com/office/drawing/2014/main" id="{ABBF3291-4853-4A0B-9E51-AD4C94927D73}"/>
              </a:ext>
            </a:extLst>
          </p:cNvPr>
          <p:cNvGraphicFramePr/>
          <p:nvPr>
            <p:extLst>
              <p:ext uri="{D42A27DB-BD31-4B8C-83A1-F6EECF244321}">
                <p14:modId xmlns:p14="http://schemas.microsoft.com/office/powerpoint/2010/main" val="2668970076"/>
              </p:ext>
            </p:extLst>
          </p:nvPr>
        </p:nvGraphicFramePr>
        <p:xfrm>
          <a:off x="2032000" y="1484085"/>
          <a:ext cx="6981371" cy="465424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9" name="Audio 18">
            <a:hlinkClick r:id="" action="ppaction://media"/>
            <a:extLst>
              <a:ext uri="{FF2B5EF4-FFF2-40B4-BE49-F238E27FC236}">
                <a16:creationId xmlns:a16="http://schemas.microsoft.com/office/drawing/2014/main" id="{FC764A6B-E4AC-4E1D-8F45-87CC16FB3DE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23335426"/>
      </p:ext>
    </p:extLst>
  </p:cSld>
  <p:clrMapOvr>
    <a:masterClrMapping/>
  </p:clrMapOvr>
  <mc:AlternateContent xmlns:mc="http://schemas.openxmlformats.org/markup-compatibility/2006" xmlns:p14="http://schemas.microsoft.com/office/powerpoint/2010/main">
    <mc:Choice Requires="p14">
      <p:transition spd="slow" p14:dur="2000" advTm="173509"/>
    </mc:Choice>
    <mc:Fallback xmlns="">
      <p:transition spd="slow" advTm="173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FC8B9C-68D9-4A56-9D7C-C6D5787AE96E}"/>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8179311" y="-81280"/>
            <a:ext cx="4012689" cy="4306490"/>
          </a:xfrm>
          <a:prstGeom prst="rect">
            <a:avLst/>
          </a:prstGeom>
        </p:spPr>
      </p:pic>
      <p:pic>
        <p:nvPicPr>
          <p:cNvPr id="5" name="Picture 4">
            <a:extLst>
              <a:ext uri="{FF2B5EF4-FFF2-40B4-BE49-F238E27FC236}">
                <a16:creationId xmlns:a16="http://schemas.microsoft.com/office/drawing/2014/main" id="{60214051-AF4E-4BCA-941C-38C3A1972692}"/>
              </a:ext>
            </a:extLst>
          </p:cNvPr>
          <p:cNvPicPr>
            <a:picLocks noChangeAspect="1"/>
          </p:cNvPicPr>
          <p:nvPr/>
        </p:nvPicPr>
        <p:blipFill rotWithShape="1">
          <a:blip r:embed="rId3">
            <a:extLst>
              <a:ext uri="{28A0092B-C50C-407E-A947-70E740481C1C}">
                <a14:useLocalDpi xmlns:a14="http://schemas.microsoft.com/office/drawing/2010/main" val="0"/>
              </a:ext>
            </a:extLst>
          </a:blip>
          <a:srcRect l="5822" b="19252"/>
          <a:stretch/>
        </p:blipFill>
        <p:spPr>
          <a:xfrm>
            <a:off x="0" y="5159229"/>
            <a:ext cx="12192000" cy="1698771"/>
          </a:xfrm>
          <a:prstGeom prst="rect">
            <a:avLst/>
          </a:prstGeom>
        </p:spPr>
      </p:pic>
      <p:pic>
        <p:nvPicPr>
          <p:cNvPr id="6" name="Picture 5">
            <a:extLst>
              <a:ext uri="{FF2B5EF4-FFF2-40B4-BE49-F238E27FC236}">
                <a16:creationId xmlns:a16="http://schemas.microsoft.com/office/drawing/2014/main" id="{9CF569CA-4415-41B6-A8C9-F000B7F17C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8617" y="5481888"/>
            <a:ext cx="2603383" cy="1376112"/>
          </a:xfrm>
          <a:prstGeom prst="rect">
            <a:avLst/>
          </a:prstGeom>
        </p:spPr>
      </p:pic>
      <p:sp>
        <p:nvSpPr>
          <p:cNvPr id="9" name="Footer Placeholder 1">
            <a:extLst>
              <a:ext uri="{FF2B5EF4-FFF2-40B4-BE49-F238E27FC236}">
                <a16:creationId xmlns:a16="http://schemas.microsoft.com/office/drawing/2014/main" id="{4037668F-9D64-47B5-AA43-19944EAF46B6}"/>
              </a:ext>
            </a:extLst>
          </p:cNvPr>
          <p:cNvSpPr>
            <a:spLocks noGrp="1"/>
          </p:cNvSpPr>
          <p:nvPr>
            <p:ph type="ftr" sz="quarter" idx="11"/>
          </p:nvPr>
        </p:nvSpPr>
        <p:spPr>
          <a:xfrm>
            <a:off x="3845304" y="6404791"/>
            <a:ext cx="4738912" cy="365125"/>
          </a:xfrm>
        </p:spPr>
        <p:txBody>
          <a:bodyPr/>
          <a:lstStyle/>
          <a:p>
            <a:r>
              <a:rPr lang="en-GB" dirty="0">
                <a:solidFill>
                  <a:schemeClr val="bg1"/>
                </a:solidFill>
                <a:latin typeface="Lato"/>
              </a:rPr>
              <a:t>Microsoft Webinar</a:t>
            </a:r>
          </a:p>
        </p:txBody>
      </p:sp>
      <p:sp>
        <p:nvSpPr>
          <p:cNvPr id="2" name="TextBox 1">
            <a:extLst>
              <a:ext uri="{FF2B5EF4-FFF2-40B4-BE49-F238E27FC236}">
                <a16:creationId xmlns:a16="http://schemas.microsoft.com/office/drawing/2014/main" id="{7981CEBC-E689-48ED-A337-AE2D2454E45E}"/>
              </a:ext>
            </a:extLst>
          </p:cNvPr>
          <p:cNvSpPr txBox="1"/>
          <p:nvPr/>
        </p:nvSpPr>
        <p:spPr>
          <a:xfrm>
            <a:off x="3129064" y="2782669"/>
            <a:ext cx="5933872" cy="1569660"/>
          </a:xfrm>
          <a:prstGeom prst="rect">
            <a:avLst/>
          </a:prstGeom>
          <a:noFill/>
        </p:spPr>
        <p:txBody>
          <a:bodyPr wrap="square" rtlCol="0" anchor="t">
            <a:spAutoFit/>
          </a:bodyPr>
          <a:lstStyle/>
          <a:p>
            <a:r>
              <a:rPr lang="en-GB" sz="3600" b="1" dirty="0">
                <a:latin typeface="Lato"/>
              </a:rPr>
              <a:t>A customers perspective</a:t>
            </a:r>
            <a:br>
              <a:rPr lang="en-GB" sz="3600" b="1" dirty="0">
                <a:latin typeface="Lato"/>
              </a:rPr>
            </a:br>
            <a:r>
              <a:rPr lang="en-GB" sz="3600" b="1" dirty="0">
                <a:latin typeface="Lato"/>
              </a:rPr>
              <a:t>Stefano Angioni</a:t>
            </a:r>
          </a:p>
          <a:p>
            <a:r>
              <a:rPr lang="en-GB" sz="2400" dirty="0">
                <a:latin typeface="Lato"/>
              </a:rPr>
              <a:t>University of Bath</a:t>
            </a:r>
          </a:p>
        </p:txBody>
      </p:sp>
    </p:spTree>
    <p:extLst>
      <p:ext uri="{BB962C8B-B14F-4D97-AF65-F5344CB8AC3E}">
        <p14:creationId xmlns:p14="http://schemas.microsoft.com/office/powerpoint/2010/main" val="2564213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FC8B9C-68D9-4A56-9D7C-C6D5787AE96E}"/>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8179311" y="-81280"/>
            <a:ext cx="4012689" cy="4306490"/>
          </a:xfrm>
          <a:prstGeom prst="rect">
            <a:avLst/>
          </a:prstGeom>
        </p:spPr>
      </p:pic>
      <p:pic>
        <p:nvPicPr>
          <p:cNvPr id="5" name="Picture 4">
            <a:extLst>
              <a:ext uri="{FF2B5EF4-FFF2-40B4-BE49-F238E27FC236}">
                <a16:creationId xmlns:a16="http://schemas.microsoft.com/office/drawing/2014/main" id="{60214051-AF4E-4BCA-941C-38C3A1972692}"/>
              </a:ext>
            </a:extLst>
          </p:cNvPr>
          <p:cNvPicPr>
            <a:picLocks noChangeAspect="1"/>
          </p:cNvPicPr>
          <p:nvPr/>
        </p:nvPicPr>
        <p:blipFill rotWithShape="1">
          <a:blip r:embed="rId3">
            <a:extLst>
              <a:ext uri="{28A0092B-C50C-407E-A947-70E740481C1C}">
                <a14:useLocalDpi xmlns:a14="http://schemas.microsoft.com/office/drawing/2010/main" val="0"/>
              </a:ext>
            </a:extLst>
          </a:blip>
          <a:srcRect l="5822" b="19252"/>
          <a:stretch/>
        </p:blipFill>
        <p:spPr>
          <a:xfrm>
            <a:off x="0" y="5159229"/>
            <a:ext cx="12192000" cy="1698771"/>
          </a:xfrm>
          <a:prstGeom prst="rect">
            <a:avLst/>
          </a:prstGeom>
        </p:spPr>
      </p:pic>
      <p:pic>
        <p:nvPicPr>
          <p:cNvPr id="6" name="Picture 5">
            <a:extLst>
              <a:ext uri="{FF2B5EF4-FFF2-40B4-BE49-F238E27FC236}">
                <a16:creationId xmlns:a16="http://schemas.microsoft.com/office/drawing/2014/main" id="{9CF569CA-4415-41B6-A8C9-F000B7F17C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8617" y="5481888"/>
            <a:ext cx="2603383" cy="1376112"/>
          </a:xfrm>
          <a:prstGeom prst="rect">
            <a:avLst/>
          </a:prstGeom>
        </p:spPr>
      </p:pic>
      <p:sp>
        <p:nvSpPr>
          <p:cNvPr id="9" name="Footer Placeholder 1">
            <a:extLst>
              <a:ext uri="{FF2B5EF4-FFF2-40B4-BE49-F238E27FC236}">
                <a16:creationId xmlns:a16="http://schemas.microsoft.com/office/drawing/2014/main" id="{4037668F-9D64-47B5-AA43-19944EAF46B6}"/>
              </a:ext>
            </a:extLst>
          </p:cNvPr>
          <p:cNvSpPr>
            <a:spLocks noGrp="1"/>
          </p:cNvSpPr>
          <p:nvPr>
            <p:ph type="ftr" sz="quarter" idx="11"/>
          </p:nvPr>
        </p:nvSpPr>
        <p:spPr>
          <a:xfrm>
            <a:off x="3845304" y="6404791"/>
            <a:ext cx="4738912" cy="365125"/>
          </a:xfrm>
        </p:spPr>
        <p:txBody>
          <a:bodyPr/>
          <a:lstStyle/>
          <a:p>
            <a:r>
              <a:rPr lang="en-GB" dirty="0">
                <a:solidFill>
                  <a:schemeClr val="bg1"/>
                </a:solidFill>
                <a:latin typeface="Lato"/>
              </a:rPr>
              <a:t>Microsoft Webinar</a:t>
            </a:r>
          </a:p>
        </p:txBody>
      </p:sp>
      <p:sp>
        <p:nvSpPr>
          <p:cNvPr id="2" name="TextBox 1">
            <a:extLst>
              <a:ext uri="{FF2B5EF4-FFF2-40B4-BE49-F238E27FC236}">
                <a16:creationId xmlns:a16="http://schemas.microsoft.com/office/drawing/2014/main" id="{7981CEBC-E689-48ED-A337-AE2D2454E45E}"/>
              </a:ext>
            </a:extLst>
          </p:cNvPr>
          <p:cNvSpPr txBox="1"/>
          <p:nvPr/>
        </p:nvSpPr>
        <p:spPr>
          <a:xfrm>
            <a:off x="3129064" y="2782669"/>
            <a:ext cx="5933872" cy="1384995"/>
          </a:xfrm>
          <a:prstGeom prst="rect">
            <a:avLst/>
          </a:prstGeom>
          <a:noFill/>
        </p:spPr>
        <p:txBody>
          <a:bodyPr wrap="square" rtlCol="0" anchor="t">
            <a:spAutoFit/>
          </a:bodyPr>
          <a:lstStyle/>
          <a:p>
            <a:r>
              <a:rPr lang="en-GB" sz="3600" b="1" dirty="0">
                <a:latin typeface="Lato"/>
              </a:rPr>
              <a:t>Nidhi Chappell,</a:t>
            </a:r>
          </a:p>
          <a:p>
            <a:r>
              <a:rPr lang="en-GB" sz="2400" dirty="0">
                <a:latin typeface="Lato"/>
              </a:rPr>
              <a:t>Head of Product,</a:t>
            </a:r>
            <a:br>
              <a:rPr lang="en-GB" sz="2400" dirty="0">
                <a:latin typeface="Lato"/>
              </a:rPr>
            </a:br>
            <a:r>
              <a:rPr lang="en-GB" sz="2400" dirty="0">
                <a:latin typeface="Lato"/>
              </a:rPr>
              <a:t>Specialized Azure Compute at Microsoft</a:t>
            </a:r>
            <a:endParaRPr lang="en-GB" sz="3600" dirty="0">
              <a:latin typeface="Lato"/>
            </a:endParaRPr>
          </a:p>
        </p:txBody>
      </p:sp>
    </p:spTree>
    <p:extLst>
      <p:ext uri="{BB962C8B-B14F-4D97-AF65-F5344CB8AC3E}">
        <p14:creationId xmlns:p14="http://schemas.microsoft.com/office/powerpoint/2010/main" val="3091719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FC8B9C-68D9-4A56-9D7C-C6D5787AE96E}"/>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8179311" y="-113937"/>
            <a:ext cx="4012689" cy="4306490"/>
          </a:xfrm>
          <a:prstGeom prst="rect">
            <a:avLst/>
          </a:prstGeom>
        </p:spPr>
      </p:pic>
      <p:pic>
        <p:nvPicPr>
          <p:cNvPr id="5" name="Picture 4">
            <a:extLst>
              <a:ext uri="{FF2B5EF4-FFF2-40B4-BE49-F238E27FC236}">
                <a16:creationId xmlns:a16="http://schemas.microsoft.com/office/drawing/2014/main" id="{60214051-AF4E-4BCA-941C-38C3A1972692}"/>
              </a:ext>
            </a:extLst>
          </p:cNvPr>
          <p:cNvPicPr>
            <a:picLocks noChangeAspect="1"/>
          </p:cNvPicPr>
          <p:nvPr/>
        </p:nvPicPr>
        <p:blipFill rotWithShape="1">
          <a:blip r:embed="rId6">
            <a:extLst>
              <a:ext uri="{28A0092B-C50C-407E-A947-70E740481C1C}">
                <a14:useLocalDpi xmlns:a14="http://schemas.microsoft.com/office/drawing/2010/main" val="0"/>
              </a:ext>
            </a:extLst>
          </a:blip>
          <a:srcRect l="5822" b="19252"/>
          <a:stretch/>
        </p:blipFill>
        <p:spPr>
          <a:xfrm>
            <a:off x="0" y="5159229"/>
            <a:ext cx="12192000" cy="1698771"/>
          </a:xfrm>
          <a:prstGeom prst="rect">
            <a:avLst/>
          </a:prstGeom>
        </p:spPr>
      </p:pic>
      <p:pic>
        <p:nvPicPr>
          <p:cNvPr id="6" name="Picture 5">
            <a:extLst>
              <a:ext uri="{FF2B5EF4-FFF2-40B4-BE49-F238E27FC236}">
                <a16:creationId xmlns:a16="http://schemas.microsoft.com/office/drawing/2014/main" id="{9CF569CA-4415-41B6-A8C9-F000B7F17C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8617" y="5481888"/>
            <a:ext cx="2603383" cy="1376112"/>
          </a:xfrm>
          <a:prstGeom prst="rect">
            <a:avLst/>
          </a:prstGeom>
        </p:spPr>
      </p:pic>
      <p:sp>
        <p:nvSpPr>
          <p:cNvPr id="7" name="TextBox 6">
            <a:extLst>
              <a:ext uri="{FF2B5EF4-FFF2-40B4-BE49-F238E27FC236}">
                <a16:creationId xmlns:a16="http://schemas.microsoft.com/office/drawing/2014/main" id="{C19C793D-9B9F-4C18-8F5B-1C536A6D8C6A}"/>
              </a:ext>
            </a:extLst>
          </p:cNvPr>
          <p:cNvSpPr txBox="1"/>
          <p:nvPr/>
        </p:nvSpPr>
        <p:spPr>
          <a:xfrm>
            <a:off x="699466" y="551533"/>
            <a:ext cx="11030589" cy="646331"/>
          </a:xfrm>
          <a:prstGeom prst="rect">
            <a:avLst/>
          </a:prstGeom>
          <a:noFill/>
        </p:spPr>
        <p:txBody>
          <a:bodyPr wrap="square" rtlCol="0" anchor="t">
            <a:spAutoFit/>
          </a:bodyPr>
          <a:lstStyle/>
          <a:p>
            <a:r>
              <a:rPr lang="en-GB" sz="3600" b="1" dirty="0">
                <a:latin typeface="Lato"/>
              </a:rPr>
              <a:t>What is the real value of the cloud – best practices</a:t>
            </a:r>
            <a:endParaRPr lang="en-US" dirty="0"/>
          </a:p>
        </p:txBody>
      </p:sp>
      <p:sp>
        <p:nvSpPr>
          <p:cNvPr id="9" name="Footer Placeholder 1">
            <a:extLst>
              <a:ext uri="{FF2B5EF4-FFF2-40B4-BE49-F238E27FC236}">
                <a16:creationId xmlns:a16="http://schemas.microsoft.com/office/drawing/2014/main" id="{4037668F-9D64-47B5-AA43-19944EAF46B6}"/>
              </a:ext>
            </a:extLst>
          </p:cNvPr>
          <p:cNvSpPr>
            <a:spLocks noGrp="1"/>
          </p:cNvSpPr>
          <p:nvPr>
            <p:ph type="ftr" sz="quarter" idx="11"/>
          </p:nvPr>
        </p:nvSpPr>
        <p:spPr>
          <a:xfrm>
            <a:off x="3845304" y="6404791"/>
            <a:ext cx="4738912" cy="365125"/>
          </a:xfrm>
        </p:spPr>
        <p:txBody>
          <a:bodyPr/>
          <a:lstStyle/>
          <a:p>
            <a:r>
              <a:rPr lang="en-GB" dirty="0">
                <a:solidFill>
                  <a:schemeClr val="bg1"/>
                </a:solidFill>
                <a:latin typeface="Lato"/>
              </a:rPr>
              <a:t>Microsoft Webinar</a:t>
            </a:r>
          </a:p>
        </p:txBody>
      </p:sp>
      <p:sp>
        <p:nvSpPr>
          <p:cNvPr id="2" name="TextBox 1">
            <a:extLst>
              <a:ext uri="{FF2B5EF4-FFF2-40B4-BE49-F238E27FC236}">
                <a16:creationId xmlns:a16="http://schemas.microsoft.com/office/drawing/2014/main" id="{794B9C92-6B00-40E3-BC6C-B2124928AC66}"/>
              </a:ext>
            </a:extLst>
          </p:cNvPr>
          <p:cNvSpPr txBox="1"/>
          <p:nvPr/>
        </p:nvSpPr>
        <p:spPr>
          <a:xfrm>
            <a:off x="699466" y="1608886"/>
            <a:ext cx="8003273" cy="3385542"/>
          </a:xfrm>
          <a:prstGeom prst="rect">
            <a:avLst/>
          </a:prstGeom>
          <a:noFill/>
        </p:spPr>
        <p:txBody>
          <a:bodyPr wrap="square" rtlCol="0" anchor="t">
            <a:spAutoFit/>
          </a:bodyPr>
          <a:lstStyle/>
          <a:p>
            <a:pPr>
              <a:lnSpc>
                <a:spcPct val="150000"/>
              </a:lnSpc>
            </a:pPr>
            <a:r>
              <a:rPr lang="en-US" dirty="0">
                <a:latin typeface="Lato"/>
              </a:rPr>
              <a:t>Top best practices when considering a migration to the cloud are:</a:t>
            </a:r>
          </a:p>
          <a:p>
            <a:pPr>
              <a:lnSpc>
                <a:spcPct val="150000"/>
              </a:lnSpc>
            </a:pPr>
            <a:endParaRPr lang="en-US" dirty="0">
              <a:latin typeface="Lato"/>
            </a:endParaRPr>
          </a:p>
          <a:p>
            <a:pPr marL="628650" lvl="1" indent="-171450">
              <a:buFont typeface="Arial" panose="020B0604020202020204" pitchFamily="34" charset="0"/>
              <a:buChar char="•"/>
              <a:defRPr/>
            </a:pPr>
            <a:r>
              <a:rPr lang="en-GB" sz="1600" dirty="0" err="1"/>
              <a:t>PoC</a:t>
            </a:r>
            <a:r>
              <a:rPr lang="en-GB" sz="1600" dirty="0"/>
              <a:t> and Pilots projects deliver cost per core hour metrics, the business requirement phase put costs in context, only then formulate your migration strategy</a:t>
            </a:r>
          </a:p>
          <a:p>
            <a:pPr marL="628650" lvl="1" indent="-171450">
              <a:buFont typeface="Arial" panose="020B0604020202020204" pitchFamily="34" charset="0"/>
              <a:buChar char="•"/>
            </a:pPr>
            <a:r>
              <a:rPr lang="en-GB" sz="1600" dirty="0"/>
              <a:t>Train your system architects and administrative staff as early as possible</a:t>
            </a:r>
          </a:p>
          <a:p>
            <a:pPr marL="628650" lvl="1" indent="-171450">
              <a:buFont typeface="Arial" panose="020B0604020202020204" pitchFamily="34" charset="0"/>
              <a:buChar char="•"/>
              <a:defRPr/>
            </a:pPr>
            <a:r>
              <a:rPr lang="en-GB" sz="1600" dirty="0"/>
              <a:t>Ensure you have stakeholder buy in across the board</a:t>
            </a:r>
          </a:p>
          <a:p>
            <a:pPr marL="628650" lvl="1" indent="-171450">
              <a:buFont typeface="Arial" panose="020B0604020202020204" pitchFamily="34" charset="0"/>
              <a:buChar char="•"/>
              <a:defRPr/>
            </a:pPr>
            <a:r>
              <a:rPr lang="en-GB" sz="1600" dirty="0"/>
              <a:t>Treat chosen Cloud Vendor and integrators as Partners</a:t>
            </a:r>
          </a:p>
          <a:p>
            <a:pPr marL="628650" lvl="1" indent="-171450">
              <a:buFont typeface="Arial" panose="020B0604020202020204" pitchFamily="34" charset="0"/>
              <a:buChar char="•"/>
            </a:pPr>
            <a:r>
              <a:rPr lang="en-GB" sz="1600" dirty="0"/>
              <a:t>Conduct cloud readiness review </a:t>
            </a:r>
          </a:p>
          <a:p>
            <a:pPr marL="628650" lvl="1" indent="-171450">
              <a:buFont typeface="Arial" panose="020B0604020202020204" pitchFamily="34" charset="0"/>
              <a:buChar char="•"/>
            </a:pPr>
            <a:r>
              <a:rPr lang="en-GB" sz="1600" dirty="0"/>
              <a:t>Determine governance framework</a:t>
            </a:r>
          </a:p>
          <a:p>
            <a:pPr marL="628650" lvl="1" indent="-171450">
              <a:buFont typeface="Arial" panose="020B0604020202020204" pitchFamily="34" charset="0"/>
              <a:buChar char="•"/>
            </a:pPr>
            <a:r>
              <a:rPr lang="en-GB" sz="1600" dirty="0"/>
              <a:t>Migration is an opportunity to reduce technical debt</a:t>
            </a:r>
          </a:p>
          <a:p>
            <a:pPr marL="628650" lvl="1" indent="-171450">
              <a:buFont typeface="Arial" panose="020B0604020202020204" pitchFamily="34" charset="0"/>
              <a:buChar char="•"/>
            </a:pPr>
            <a:r>
              <a:rPr lang="en-GB" sz="1600" dirty="0"/>
              <a:t>Automate as much as possible</a:t>
            </a:r>
          </a:p>
          <a:p>
            <a:pPr marL="628650" lvl="1" indent="-171450">
              <a:buFont typeface="Arial" panose="020B0604020202020204" pitchFamily="34" charset="0"/>
              <a:buChar char="•"/>
            </a:pPr>
            <a:r>
              <a:rPr lang="en-GB" sz="1600" dirty="0"/>
              <a:t>Proactively monitor and manage spend</a:t>
            </a:r>
          </a:p>
        </p:txBody>
      </p:sp>
      <p:pic>
        <p:nvPicPr>
          <p:cNvPr id="20" name="Audio 19">
            <a:hlinkClick r:id="" action="ppaction://media"/>
            <a:extLst>
              <a:ext uri="{FF2B5EF4-FFF2-40B4-BE49-F238E27FC236}">
                <a16:creationId xmlns:a16="http://schemas.microsoft.com/office/drawing/2014/main" id="{43D63962-BC08-40A2-993F-21E7AB87600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31693910"/>
      </p:ext>
    </p:extLst>
  </p:cSld>
  <p:clrMapOvr>
    <a:masterClrMapping/>
  </p:clrMapOvr>
  <mc:AlternateContent xmlns:mc="http://schemas.openxmlformats.org/markup-compatibility/2006">
    <mc:Choice xmlns:p14="http://schemas.microsoft.com/office/powerpoint/2010/main" Requires="p14">
      <p:transition spd="slow" p14:dur="2000" advTm="103524"/>
    </mc:Choice>
    <mc:Fallback>
      <p:transition spd="slow" advTm="103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FC8B9C-68D9-4A56-9D7C-C6D5787AE96E}"/>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8179311" y="-113937"/>
            <a:ext cx="4012689" cy="4306490"/>
          </a:xfrm>
          <a:prstGeom prst="rect">
            <a:avLst/>
          </a:prstGeom>
        </p:spPr>
      </p:pic>
      <p:pic>
        <p:nvPicPr>
          <p:cNvPr id="5" name="Picture 4">
            <a:extLst>
              <a:ext uri="{FF2B5EF4-FFF2-40B4-BE49-F238E27FC236}">
                <a16:creationId xmlns:a16="http://schemas.microsoft.com/office/drawing/2014/main" id="{60214051-AF4E-4BCA-941C-38C3A1972692}"/>
              </a:ext>
            </a:extLst>
          </p:cNvPr>
          <p:cNvPicPr>
            <a:picLocks noChangeAspect="1"/>
          </p:cNvPicPr>
          <p:nvPr/>
        </p:nvPicPr>
        <p:blipFill rotWithShape="1">
          <a:blip r:embed="rId6">
            <a:extLst>
              <a:ext uri="{28A0092B-C50C-407E-A947-70E740481C1C}">
                <a14:useLocalDpi xmlns:a14="http://schemas.microsoft.com/office/drawing/2010/main" val="0"/>
              </a:ext>
            </a:extLst>
          </a:blip>
          <a:srcRect l="5822" b="19252"/>
          <a:stretch/>
        </p:blipFill>
        <p:spPr>
          <a:xfrm>
            <a:off x="0" y="5159229"/>
            <a:ext cx="12192000" cy="1698771"/>
          </a:xfrm>
          <a:prstGeom prst="rect">
            <a:avLst/>
          </a:prstGeom>
        </p:spPr>
      </p:pic>
      <p:pic>
        <p:nvPicPr>
          <p:cNvPr id="6" name="Picture 5">
            <a:extLst>
              <a:ext uri="{FF2B5EF4-FFF2-40B4-BE49-F238E27FC236}">
                <a16:creationId xmlns:a16="http://schemas.microsoft.com/office/drawing/2014/main" id="{9CF569CA-4415-41B6-A8C9-F000B7F17C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8617" y="5481888"/>
            <a:ext cx="2603383" cy="1376112"/>
          </a:xfrm>
          <a:prstGeom prst="rect">
            <a:avLst/>
          </a:prstGeom>
        </p:spPr>
      </p:pic>
      <p:sp>
        <p:nvSpPr>
          <p:cNvPr id="7" name="TextBox 6">
            <a:extLst>
              <a:ext uri="{FF2B5EF4-FFF2-40B4-BE49-F238E27FC236}">
                <a16:creationId xmlns:a16="http://schemas.microsoft.com/office/drawing/2014/main" id="{C19C793D-9B9F-4C18-8F5B-1C536A6D8C6A}"/>
              </a:ext>
            </a:extLst>
          </p:cNvPr>
          <p:cNvSpPr txBox="1"/>
          <p:nvPr/>
        </p:nvSpPr>
        <p:spPr>
          <a:xfrm>
            <a:off x="699466" y="551533"/>
            <a:ext cx="11030589" cy="646331"/>
          </a:xfrm>
          <a:prstGeom prst="rect">
            <a:avLst/>
          </a:prstGeom>
          <a:noFill/>
        </p:spPr>
        <p:txBody>
          <a:bodyPr wrap="square" rtlCol="0" anchor="t">
            <a:spAutoFit/>
          </a:bodyPr>
          <a:lstStyle/>
          <a:p>
            <a:r>
              <a:rPr lang="en-GB" sz="3600" b="1" dirty="0">
                <a:latin typeface="Lato"/>
              </a:rPr>
              <a:t>What is the real value of the cloud – best practices</a:t>
            </a:r>
            <a:endParaRPr lang="en-US" dirty="0"/>
          </a:p>
        </p:txBody>
      </p:sp>
      <p:sp>
        <p:nvSpPr>
          <p:cNvPr id="9" name="Footer Placeholder 1">
            <a:extLst>
              <a:ext uri="{FF2B5EF4-FFF2-40B4-BE49-F238E27FC236}">
                <a16:creationId xmlns:a16="http://schemas.microsoft.com/office/drawing/2014/main" id="{4037668F-9D64-47B5-AA43-19944EAF46B6}"/>
              </a:ext>
            </a:extLst>
          </p:cNvPr>
          <p:cNvSpPr>
            <a:spLocks noGrp="1"/>
          </p:cNvSpPr>
          <p:nvPr>
            <p:ph type="ftr" sz="quarter" idx="11"/>
          </p:nvPr>
        </p:nvSpPr>
        <p:spPr>
          <a:xfrm>
            <a:off x="3845304" y="6404791"/>
            <a:ext cx="4738912" cy="365125"/>
          </a:xfrm>
        </p:spPr>
        <p:txBody>
          <a:bodyPr/>
          <a:lstStyle/>
          <a:p>
            <a:r>
              <a:rPr lang="en-GB" dirty="0">
                <a:solidFill>
                  <a:schemeClr val="bg1"/>
                </a:solidFill>
                <a:latin typeface="Lato"/>
              </a:rPr>
              <a:t>Microsoft Webinar</a:t>
            </a:r>
          </a:p>
        </p:txBody>
      </p:sp>
      <p:sp>
        <p:nvSpPr>
          <p:cNvPr id="2" name="TextBox 1">
            <a:extLst>
              <a:ext uri="{FF2B5EF4-FFF2-40B4-BE49-F238E27FC236}">
                <a16:creationId xmlns:a16="http://schemas.microsoft.com/office/drawing/2014/main" id="{794B9C92-6B00-40E3-BC6C-B2124928AC66}"/>
              </a:ext>
            </a:extLst>
          </p:cNvPr>
          <p:cNvSpPr txBox="1"/>
          <p:nvPr/>
        </p:nvSpPr>
        <p:spPr>
          <a:xfrm>
            <a:off x="699466" y="1608886"/>
            <a:ext cx="8003273" cy="4845044"/>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r>
              <a:rPr lang="en-US" sz="1600" dirty="0">
                <a:latin typeface="Lato"/>
              </a:rPr>
              <a:t>To understand the real value of cloud you need to look at several elements</a:t>
            </a:r>
          </a:p>
          <a:p>
            <a:pPr marL="285750" indent="-285750">
              <a:lnSpc>
                <a:spcPct val="150000"/>
              </a:lnSpc>
              <a:buFont typeface="Arial" panose="020B0604020202020204" pitchFamily="34" charset="0"/>
              <a:buChar char="•"/>
            </a:pPr>
            <a:endParaRPr lang="en-US" sz="1600" dirty="0">
              <a:latin typeface="Lato"/>
            </a:endParaRPr>
          </a:p>
          <a:p>
            <a:pPr marL="285750" indent="-285750">
              <a:lnSpc>
                <a:spcPct val="150000"/>
              </a:lnSpc>
              <a:buFont typeface="Arial" panose="020B0604020202020204" pitchFamily="34" charset="0"/>
              <a:buChar char="•"/>
            </a:pPr>
            <a:endParaRPr lang="en-US" sz="1600" dirty="0">
              <a:latin typeface="Lato"/>
            </a:endParaRPr>
          </a:p>
          <a:p>
            <a:pPr marL="285750" indent="-285750">
              <a:lnSpc>
                <a:spcPct val="150000"/>
              </a:lnSpc>
              <a:buFont typeface="Arial" panose="020B0604020202020204" pitchFamily="34" charset="0"/>
              <a:buChar char="•"/>
            </a:pPr>
            <a:endParaRPr lang="en-US" sz="1600" dirty="0">
              <a:latin typeface="Lato"/>
            </a:endParaRPr>
          </a:p>
          <a:p>
            <a:pPr marL="285750" indent="-285750">
              <a:lnSpc>
                <a:spcPct val="150000"/>
              </a:lnSpc>
              <a:buFont typeface="Arial" panose="020B0604020202020204" pitchFamily="34" charset="0"/>
              <a:buChar char="•"/>
            </a:pPr>
            <a:endParaRPr lang="en-US" sz="1600" dirty="0">
              <a:latin typeface="Lato"/>
            </a:endParaRPr>
          </a:p>
          <a:p>
            <a:pPr marL="285750" indent="-285750">
              <a:lnSpc>
                <a:spcPct val="150000"/>
              </a:lnSpc>
              <a:buFont typeface="Arial" panose="020B0604020202020204" pitchFamily="34" charset="0"/>
              <a:buChar char="•"/>
            </a:pPr>
            <a:endParaRPr lang="en-US" sz="1600" dirty="0">
              <a:latin typeface="Lato"/>
            </a:endParaRPr>
          </a:p>
          <a:p>
            <a:pPr marL="285750" indent="-285750">
              <a:lnSpc>
                <a:spcPct val="150000"/>
              </a:lnSpc>
              <a:buFont typeface="Arial" panose="020B0604020202020204" pitchFamily="34" charset="0"/>
              <a:buChar char="•"/>
            </a:pPr>
            <a:endParaRPr lang="en-US" sz="1600" dirty="0">
              <a:latin typeface="Lato"/>
            </a:endParaRPr>
          </a:p>
          <a:p>
            <a:pPr marL="285750" indent="-285750">
              <a:lnSpc>
                <a:spcPct val="150000"/>
              </a:lnSpc>
              <a:buFont typeface="Arial" panose="020B0604020202020204" pitchFamily="34" charset="0"/>
              <a:buChar char="•"/>
            </a:pPr>
            <a:endParaRPr lang="en-US" sz="1600" dirty="0">
              <a:latin typeface="Lato"/>
            </a:endParaRPr>
          </a:p>
          <a:p>
            <a:pPr marL="285750" indent="-285750">
              <a:lnSpc>
                <a:spcPct val="150000"/>
              </a:lnSpc>
              <a:buFont typeface="Arial" panose="020B0604020202020204" pitchFamily="34" charset="0"/>
              <a:buChar char="•"/>
            </a:pPr>
            <a:endParaRPr lang="en-US" sz="1600" dirty="0">
              <a:latin typeface="Lato"/>
            </a:endParaRPr>
          </a:p>
          <a:p>
            <a:pPr>
              <a:lnSpc>
                <a:spcPct val="150000"/>
              </a:lnSpc>
            </a:pPr>
            <a:endParaRPr lang="en-US" sz="1600" dirty="0">
              <a:latin typeface="Lato"/>
            </a:endParaRPr>
          </a:p>
          <a:p>
            <a:pPr algn="ctr">
              <a:lnSpc>
                <a:spcPct val="150000"/>
              </a:lnSpc>
            </a:pPr>
            <a:r>
              <a:rPr lang="en-US" sz="1600" b="1" dirty="0">
                <a:latin typeface="Lato"/>
              </a:rPr>
              <a:t>The overall value of the cloud is to remove as many constraints as possible and concentrate on delivering on the core value of your business!</a:t>
            </a:r>
          </a:p>
          <a:p>
            <a:pPr marL="285750" indent="-285750">
              <a:lnSpc>
                <a:spcPct val="150000"/>
              </a:lnSpc>
              <a:buFont typeface="Arial" panose="020B0604020202020204" pitchFamily="34" charset="0"/>
              <a:buChar char="•"/>
            </a:pPr>
            <a:endParaRPr lang="en-US" sz="1600" dirty="0">
              <a:latin typeface="Lato"/>
            </a:endParaRPr>
          </a:p>
        </p:txBody>
      </p:sp>
      <p:graphicFrame>
        <p:nvGraphicFramePr>
          <p:cNvPr id="11" name="Diagram 10">
            <a:extLst>
              <a:ext uri="{FF2B5EF4-FFF2-40B4-BE49-F238E27FC236}">
                <a16:creationId xmlns:a16="http://schemas.microsoft.com/office/drawing/2014/main" id="{FCBC9ED3-13B8-459D-93C1-BCA4A36CA3F5}"/>
              </a:ext>
            </a:extLst>
          </p:cNvPr>
          <p:cNvGraphicFramePr/>
          <p:nvPr/>
        </p:nvGraphicFramePr>
        <p:xfrm>
          <a:off x="4012690" y="2368978"/>
          <a:ext cx="3568844" cy="23792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Audio 11">
            <a:hlinkClick r:id="" action="ppaction://media"/>
            <a:extLst>
              <a:ext uri="{FF2B5EF4-FFF2-40B4-BE49-F238E27FC236}">
                <a16:creationId xmlns:a16="http://schemas.microsoft.com/office/drawing/2014/main" id="{AD154FF7-DE45-492A-AC73-41CAE2B996E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02260164"/>
      </p:ext>
    </p:extLst>
  </p:cSld>
  <p:clrMapOvr>
    <a:masterClrMapping/>
  </p:clrMapOvr>
  <mc:AlternateContent xmlns:mc="http://schemas.openxmlformats.org/markup-compatibility/2006">
    <mc:Choice xmlns:p14="http://schemas.microsoft.com/office/powerpoint/2010/main" Requires="p14">
      <p:transition spd="slow" p14:dur="2000" advTm="160252"/>
    </mc:Choice>
    <mc:Fallback>
      <p:transition spd="slow" advTm="160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FC8B9C-68D9-4A56-9D7C-C6D5787AE96E}"/>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8179311" y="-81280"/>
            <a:ext cx="4012689" cy="4306490"/>
          </a:xfrm>
          <a:prstGeom prst="rect">
            <a:avLst/>
          </a:prstGeom>
        </p:spPr>
      </p:pic>
      <p:pic>
        <p:nvPicPr>
          <p:cNvPr id="5" name="Picture 4">
            <a:extLst>
              <a:ext uri="{FF2B5EF4-FFF2-40B4-BE49-F238E27FC236}">
                <a16:creationId xmlns:a16="http://schemas.microsoft.com/office/drawing/2014/main" id="{60214051-AF4E-4BCA-941C-38C3A1972692}"/>
              </a:ext>
            </a:extLst>
          </p:cNvPr>
          <p:cNvPicPr>
            <a:picLocks noChangeAspect="1"/>
          </p:cNvPicPr>
          <p:nvPr/>
        </p:nvPicPr>
        <p:blipFill rotWithShape="1">
          <a:blip r:embed="rId6">
            <a:extLst>
              <a:ext uri="{28A0092B-C50C-407E-A947-70E740481C1C}">
                <a14:useLocalDpi xmlns:a14="http://schemas.microsoft.com/office/drawing/2010/main" val="0"/>
              </a:ext>
            </a:extLst>
          </a:blip>
          <a:srcRect l="5822" b="19252"/>
          <a:stretch/>
        </p:blipFill>
        <p:spPr>
          <a:xfrm>
            <a:off x="0" y="5159229"/>
            <a:ext cx="12192000" cy="1698771"/>
          </a:xfrm>
          <a:prstGeom prst="rect">
            <a:avLst/>
          </a:prstGeom>
        </p:spPr>
      </p:pic>
      <p:pic>
        <p:nvPicPr>
          <p:cNvPr id="6" name="Picture 5">
            <a:extLst>
              <a:ext uri="{FF2B5EF4-FFF2-40B4-BE49-F238E27FC236}">
                <a16:creationId xmlns:a16="http://schemas.microsoft.com/office/drawing/2014/main" id="{9CF569CA-4415-41B6-A8C9-F000B7F17C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8617" y="5481888"/>
            <a:ext cx="2603383" cy="1376112"/>
          </a:xfrm>
          <a:prstGeom prst="rect">
            <a:avLst/>
          </a:prstGeom>
        </p:spPr>
      </p:pic>
      <p:sp>
        <p:nvSpPr>
          <p:cNvPr id="7" name="TextBox 6">
            <a:extLst>
              <a:ext uri="{FF2B5EF4-FFF2-40B4-BE49-F238E27FC236}">
                <a16:creationId xmlns:a16="http://schemas.microsoft.com/office/drawing/2014/main" id="{C19C793D-9B9F-4C18-8F5B-1C536A6D8C6A}"/>
              </a:ext>
            </a:extLst>
          </p:cNvPr>
          <p:cNvSpPr txBox="1"/>
          <p:nvPr/>
        </p:nvSpPr>
        <p:spPr>
          <a:xfrm>
            <a:off x="699466" y="551533"/>
            <a:ext cx="11030589" cy="646331"/>
          </a:xfrm>
          <a:prstGeom prst="rect">
            <a:avLst/>
          </a:prstGeom>
          <a:noFill/>
        </p:spPr>
        <p:txBody>
          <a:bodyPr wrap="square" rtlCol="0" anchor="t">
            <a:spAutoFit/>
          </a:bodyPr>
          <a:lstStyle/>
          <a:p>
            <a:r>
              <a:rPr lang="en-GB" sz="3600" b="1" dirty="0">
                <a:latin typeface="Lato"/>
              </a:rPr>
              <a:t>Get in touch</a:t>
            </a:r>
            <a:endParaRPr lang="en-US" dirty="0"/>
          </a:p>
        </p:txBody>
      </p:sp>
      <p:sp>
        <p:nvSpPr>
          <p:cNvPr id="8" name="TextBox 7">
            <a:extLst>
              <a:ext uri="{FF2B5EF4-FFF2-40B4-BE49-F238E27FC236}">
                <a16:creationId xmlns:a16="http://schemas.microsoft.com/office/drawing/2014/main" id="{4F7DC5B3-98DB-462D-9095-C8AD4E7D644D}"/>
              </a:ext>
            </a:extLst>
          </p:cNvPr>
          <p:cNvSpPr txBox="1"/>
          <p:nvPr/>
        </p:nvSpPr>
        <p:spPr>
          <a:xfrm>
            <a:off x="699466" y="1608886"/>
            <a:ext cx="8003273" cy="3223126"/>
          </a:xfrm>
          <a:prstGeom prst="rect">
            <a:avLst/>
          </a:prstGeom>
          <a:noFill/>
        </p:spPr>
        <p:txBody>
          <a:bodyPr wrap="square" rtlCol="0" anchor="t">
            <a:spAutoFit/>
          </a:bodyPr>
          <a:lstStyle/>
          <a:p>
            <a:pPr>
              <a:lnSpc>
                <a:spcPct val="150000"/>
              </a:lnSpc>
            </a:pPr>
            <a:r>
              <a:rPr lang="en-GB" sz="1800" dirty="0">
                <a:latin typeface="Lato" panose="020F0502020204030203" pitchFamily="34" charset="0"/>
                <a:ea typeface="Lato" panose="020F0502020204030203" pitchFamily="34" charset="0"/>
                <a:cs typeface="Lato" panose="020F0502020204030203" pitchFamily="34" charset="0"/>
              </a:rPr>
              <a:t>For more information on how Red Oak Consulting can support your business:</a:t>
            </a:r>
          </a:p>
          <a:p>
            <a:pPr marL="285750" indent="-285750">
              <a:lnSpc>
                <a:spcPct val="150000"/>
              </a:lnSpc>
              <a:buFont typeface="Arial" panose="020B0604020202020204" pitchFamily="34" charset="0"/>
              <a:buChar char="•"/>
            </a:pPr>
            <a:endParaRPr lang="en-GB" dirty="0">
              <a:latin typeface="Lato" panose="020F0502020204030203" pitchFamily="34" charset="0"/>
              <a:ea typeface="Lato" panose="020F0502020204030203" pitchFamily="34" charset="0"/>
              <a:cs typeface="Lato" panose="020F0502020204030203" pitchFamily="34" charset="0"/>
            </a:endParaRPr>
          </a:p>
          <a:p>
            <a:r>
              <a:rPr lang="en-GB" dirty="0">
                <a:hlinkClick r:id="rId8"/>
              </a:rPr>
              <a:t>https://www.redoakconsulting.co.uk</a:t>
            </a:r>
            <a:endParaRPr lang="en-GB" dirty="0"/>
          </a:p>
          <a:p>
            <a:endParaRPr lang="en-GB" dirty="0">
              <a:hlinkClick r:id="rId9"/>
            </a:endParaRPr>
          </a:p>
          <a:p>
            <a:r>
              <a:rPr lang="en-GB" dirty="0">
                <a:hlinkClick r:id="rId9"/>
              </a:rPr>
              <a:t>vicki.lockhart@redoakconsulting.co.uk</a:t>
            </a:r>
            <a:endParaRPr lang="en-GB" dirty="0"/>
          </a:p>
          <a:p>
            <a:endParaRPr lang="en-GB" dirty="0"/>
          </a:p>
          <a:p>
            <a:r>
              <a:rPr lang="en-GB" dirty="0">
                <a:hlinkClick r:id="rId10"/>
              </a:rPr>
              <a:t>dairsie.latimer@redoakconsulting.co.uk</a:t>
            </a:r>
            <a:endParaRPr lang="en-GB" dirty="0"/>
          </a:p>
          <a:p>
            <a:endParaRPr lang="en-GB" dirty="0"/>
          </a:p>
          <a:p>
            <a:r>
              <a:rPr lang="en-GB" dirty="0"/>
              <a:t>Tel: </a:t>
            </a:r>
            <a:r>
              <a:rPr lang="en-GB" dirty="0">
                <a:solidFill>
                  <a:schemeClr val="tx1"/>
                </a:solidFill>
                <a:latin typeface="Lato" panose="020F0502020204030203" pitchFamily="34" charset="0"/>
                <a:ea typeface="Lato" panose="020F0502020204030203" pitchFamily="34" charset="0"/>
                <a:cs typeface="Lato" panose="020F0502020204030203" pitchFamily="34" charset="0"/>
              </a:rPr>
              <a:t>01242 806188</a:t>
            </a:r>
            <a:endParaRPr lang="en-GB" dirty="0"/>
          </a:p>
          <a:p>
            <a:pPr marL="285750" indent="-285750">
              <a:lnSpc>
                <a:spcPct val="150000"/>
              </a:lnSpc>
              <a:buFont typeface="Arial" panose="020B0604020202020204" pitchFamily="34" charset="0"/>
              <a:buChar char="•"/>
            </a:pPr>
            <a:endParaRPr lang="en-US" dirty="0">
              <a:latin typeface="Lato"/>
            </a:endParaRPr>
          </a:p>
        </p:txBody>
      </p:sp>
      <p:sp>
        <p:nvSpPr>
          <p:cNvPr id="9" name="Footer Placeholder 1">
            <a:extLst>
              <a:ext uri="{FF2B5EF4-FFF2-40B4-BE49-F238E27FC236}">
                <a16:creationId xmlns:a16="http://schemas.microsoft.com/office/drawing/2014/main" id="{4037668F-9D64-47B5-AA43-19944EAF46B6}"/>
              </a:ext>
            </a:extLst>
          </p:cNvPr>
          <p:cNvSpPr>
            <a:spLocks noGrp="1"/>
          </p:cNvSpPr>
          <p:nvPr>
            <p:ph type="ftr" sz="quarter" idx="11"/>
          </p:nvPr>
        </p:nvSpPr>
        <p:spPr>
          <a:xfrm>
            <a:off x="3845304" y="6404791"/>
            <a:ext cx="4738912" cy="365125"/>
          </a:xfrm>
        </p:spPr>
        <p:txBody>
          <a:bodyPr/>
          <a:lstStyle/>
          <a:p>
            <a:r>
              <a:rPr lang="en-GB" dirty="0">
                <a:solidFill>
                  <a:schemeClr val="bg1"/>
                </a:solidFill>
                <a:latin typeface="Lato"/>
              </a:rPr>
              <a:t>Microsoft Webinar</a:t>
            </a:r>
          </a:p>
        </p:txBody>
      </p:sp>
      <p:pic>
        <p:nvPicPr>
          <p:cNvPr id="2" name="Audio 1">
            <a:hlinkClick r:id="" action="ppaction://media"/>
            <a:extLst>
              <a:ext uri="{FF2B5EF4-FFF2-40B4-BE49-F238E27FC236}">
                <a16:creationId xmlns:a16="http://schemas.microsoft.com/office/drawing/2014/main" id="{2F563550-BE4B-4001-B562-796CFA2B293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47817530"/>
      </p:ext>
    </p:extLst>
  </p:cSld>
  <p:clrMapOvr>
    <a:masterClrMapping/>
  </p:clrMapOvr>
  <mc:AlternateContent xmlns:mc="http://schemas.openxmlformats.org/markup-compatibility/2006" xmlns:p14="http://schemas.microsoft.com/office/powerpoint/2010/main">
    <mc:Choice Requires="p14">
      <p:transition spd="slow" p14:dur="2000" advTm="6631"/>
    </mc:Choice>
    <mc:Fallback xmlns="">
      <p:transition spd="slow" advTm="6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FC8B9C-68D9-4A56-9D7C-C6D5787AE96E}"/>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8179311" y="-81280"/>
            <a:ext cx="4012689" cy="4306490"/>
          </a:xfrm>
          <a:prstGeom prst="rect">
            <a:avLst/>
          </a:prstGeom>
        </p:spPr>
      </p:pic>
      <p:pic>
        <p:nvPicPr>
          <p:cNvPr id="5" name="Picture 4">
            <a:extLst>
              <a:ext uri="{FF2B5EF4-FFF2-40B4-BE49-F238E27FC236}">
                <a16:creationId xmlns:a16="http://schemas.microsoft.com/office/drawing/2014/main" id="{60214051-AF4E-4BCA-941C-38C3A1972692}"/>
              </a:ext>
            </a:extLst>
          </p:cNvPr>
          <p:cNvPicPr>
            <a:picLocks noChangeAspect="1"/>
          </p:cNvPicPr>
          <p:nvPr/>
        </p:nvPicPr>
        <p:blipFill rotWithShape="1">
          <a:blip r:embed="rId6">
            <a:extLst>
              <a:ext uri="{28A0092B-C50C-407E-A947-70E740481C1C}">
                <a14:useLocalDpi xmlns:a14="http://schemas.microsoft.com/office/drawing/2010/main" val="0"/>
              </a:ext>
            </a:extLst>
          </a:blip>
          <a:srcRect l="5822" b="19252"/>
          <a:stretch/>
        </p:blipFill>
        <p:spPr>
          <a:xfrm>
            <a:off x="0" y="5159229"/>
            <a:ext cx="12192000" cy="1698771"/>
          </a:xfrm>
          <a:prstGeom prst="rect">
            <a:avLst/>
          </a:prstGeom>
        </p:spPr>
      </p:pic>
      <p:pic>
        <p:nvPicPr>
          <p:cNvPr id="6" name="Picture 5">
            <a:extLst>
              <a:ext uri="{FF2B5EF4-FFF2-40B4-BE49-F238E27FC236}">
                <a16:creationId xmlns:a16="http://schemas.microsoft.com/office/drawing/2014/main" id="{9CF569CA-4415-41B6-A8C9-F000B7F17C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8617" y="5481888"/>
            <a:ext cx="2603383" cy="1376112"/>
          </a:xfrm>
          <a:prstGeom prst="rect">
            <a:avLst/>
          </a:prstGeom>
        </p:spPr>
      </p:pic>
      <p:sp>
        <p:nvSpPr>
          <p:cNvPr id="9" name="Footer Placeholder 1">
            <a:extLst>
              <a:ext uri="{FF2B5EF4-FFF2-40B4-BE49-F238E27FC236}">
                <a16:creationId xmlns:a16="http://schemas.microsoft.com/office/drawing/2014/main" id="{4037668F-9D64-47B5-AA43-19944EAF46B6}"/>
              </a:ext>
            </a:extLst>
          </p:cNvPr>
          <p:cNvSpPr>
            <a:spLocks noGrp="1"/>
          </p:cNvSpPr>
          <p:nvPr>
            <p:ph type="ftr" sz="quarter" idx="11"/>
          </p:nvPr>
        </p:nvSpPr>
        <p:spPr>
          <a:xfrm>
            <a:off x="3845304" y="6404791"/>
            <a:ext cx="4738912" cy="365125"/>
          </a:xfrm>
        </p:spPr>
        <p:txBody>
          <a:bodyPr/>
          <a:lstStyle/>
          <a:p>
            <a:r>
              <a:rPr lang="en-GB" dirty="0">
                <a:solidFill>
                  <a:schemeClr val="bg1"/>
                </a:solidFill>
                <a:latin typeface="Lato"/>
              </a:rPr>
              <a:t>Microsoft Webinar</a:t>
            </a:r>
          </a:p>
        </p:txBody>
      </p:sp>
      <p:sp>
        <p:nvSpPr>
          <p:cNvPr id="2" name="TextBox 1">
            <a:extLst>
              <a:ext uri="{FF2B5EF4-FFF2-40B4-BE49-F238E27FC236}">
                <a16:creationId xmlns:a16="http://schemas.microsoft.com/office/drawing/2014/main" id="{7981CEBC-E689-48ED-A337-AE2D2454E45E}"/>
              </a:ext>
            </a:extLst>
          </p:cNvPr>
          <p:cNvSpPr txBox="1"/>
          <p:nvPr/>
        </p:nvSpPr>
        <p:spPr>
          <a:xfrm>
            <a:off x="3129064" y="2782669"/>
            <a:ext cx="5933872" cy="646331"/>
          </a:xfrm>
          <a:prstGeom prst="rect">
            <a:avLst/>
          </a:prstGeom>
          <a:noFill/>
        </p:spPr>
        <p:txBody>
          <a:bodyPr wrap="square" rtlCol="0" anchor="t">
            <a:spAutoFit/>
          </a:bodyPr>
          <a:lstStyle/>
          <a:p>
            <a:r>
              <a:rPr lang="en-GB" sz="3600" b="1" dirty="0">
                <a:latin typeface="Lato"/>
              </a:rPr>
              <a:t>Welcome and Introduction</a:t>
            </a:r>
            <a:endParaRPr lang="en-US" dirty="0"/>
          </a:p>
        </p:txBody>
      </p:sp>
      <p:pic>
        <p:nvPicPr>
          <p:cNvPr id="8" name="Audio 7">
            <a:hlinkClick r:id="" action="ppaction://media"/>
            <a:extLst>
              <a:ext uri="{FF2B5EF4-FFF2-40B4-BE49-F238E27FC236}">
                <a16:creationId xmlns:a16="http://schemas.microsoft.com/office/drawing/2014/main" id="{BFCD5C4A-8791-4559-B42A-41B654F1614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99239497"/>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FC8B9C-68D9-4A56-9D7C-C6D5787AE96E}"/>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8179311" y="-81280"/>
            <a:ext cx="4012689" cy="4306490"/>
          </a:xfrm>
          <a:prstGeom prst="rect">
            <a:avLst/>
          </a:prstGeom>
        </p:spPr>
      </p:pic>
      <p:pic>
        <p:nvPicPr>
          <p:cNvPr id="5" name="Picture 4">
            <a:extLst>
              <a:ext uri="{FF2B5EF4-FFF2-40B4-BE49-F238E27FC236}">
                <a16:creationId xmlns:a16="http://schemas.microsoft.com/office/drawing/2014/main" id="{60214051-AF4E-4BCA-941C-38C3A1972692}"/>
              </a:ext>
            </a:extLst>
          </p:cNvPr>
          <p:cNvPicPr>
            <a:picLocks noChangeAspect="1"/>
          </p:cNvPicPr>
          <p:nvPr/>
        </p:nvPicPr>
        <p:blipFill rotWithShape="1">
          <a:blip r:embed="rId6">
            <a:extLst>
              <a:ext uri="{28A0092B-C50C-407E-A947-70E740481C1C}">
                <a14:useLocalDpi xmlns:a14="http://schemas.microsoft.com/office/drawing/2010/main" val="0"/>
              </a:ext>
            </a:extLst>
          </a:blip>
          <a:srcRect l="5822" b="19252"/>
          <a:stretch/>
        </p:blipFill>
        <p:spPr>
          <a:xfrm>
            <a:off x="0" y="5159229"/>
            <a:ext cx="12192000" cy="1698771"/>
          </a:xfrm>
          <a:prstGeom prst="rect">
            <a:avLst/>
          </a:prstGeom>
        </p:spPr>
      </p:pic>
      <p:pic>
        <p:nvPicPr>
          <p:cNvPr id="6" name="Picture 5">
            <a:extLst>
              <a:ext uri="{FF2B5EF4-FFF2-40B4-BE49-F238E27FC236}">
                <a16:creationId xmlns:a16="http://schemas.microsoft.com/office/drawing/2014/main" id="{9CF569CA-4415-41B6-A8C9-F000B7F17C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8617" y="5481888"/>
            <a:ext cx="2603383" cy="1376112"/>
          </a:xfrm>
          <a:prstGeom prst="rect">
            <a:avLst/>
          </a:prstGeom>
        </p:spPr>
      </p:pic>
      <p:sp>
        <p:nvSpPr>
          <p:cNvPr id="7" name="TextBox 6">
            <a:extLst>
              <a:ext uri="{FF2B5EF4-FFF2-40B4-BE49-F238E27FC236}">
                <a16:creationId xmlns:a16="http://schemas.microsoft.com/office/drawing/2014/main" id="{C19C793D-9B9F-4C18-8F5B-1C536A6D8C6A}"/>
              </a:ext>
            </a:extLst>
          </p:cNvPr>
          <p:cNvSpPr txBox="1"/>
          <p:nvPr/>
        </p:nvSpPr>
        <p:spPr>
          <a:xfrm>
            <a:off x="699466" y="551533"/>
            <a:ext cx="11030589" cy="646331"/>
          </a:xfrm>
          <a:prstGeom prst="rect">
            <a:avLst/>
          </a:prstGeom>
          <a:noFill/>
        </p:spPr>
        <p:txBody>
          <a:bodyPr wrap="square" rtlCol="0" anchor="t">
            <a:spAutoFit/>
          </a:bodyPr>
          <a:lstStyle/>
          <a:p>
            <a:r>
              <a:rPr lang="en-GB" sz="3600" b="1" dirty="0">
                <a:latin typeface="Lato"/>
              </a:rPr>
              <a:t>Who we are</a:t>
            </a:r>
            <a:endParaRPr lang="en-US" dirty="0"/>
          </a:p>
        </p:txBody>
      </p:sp>
      <p:sp>
        <p:nvSpPr>
          <p:cNvPr id="8" name="TextBox 7">
            <a:extLst>
              <a:ext uri="{FF2B5EF4-FFF2-40B4-BE49-F238E27FC236}">
                <a16:creationId xmlns:a16="http://schemas.microsoft.com/office/drawing/2014/main" id="{4F7DC5B3-98DB-462D-9095-C8AD4E7D644D}"/>
              </a:ext>
            </a:extLst>
          </p:cNvPr>
          <p:cNvSpPr txBox="1"/>
          <p:nvPr/>
        </p:nvSpPr>
        <p:spPr>
          <a:xfrm>
            <a:off x="699466" y="1608886"/>
            <a:ext cx="8003273" cy="4192623"/>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r>
              <a:rPr lang="en-US" dirty="0">
                <a:latin typeface="Lato"/>
              </a:rPr>
              <a:t>Red Oak Consulting provider of HPC solutions since 2004</a:t>
            </a:r>
          </a:p>
          <a:p>
            <a:pPr marL="285750" indent="-285750">
              <a:lnSpc>
                <a:spcPct val="150000"/>
              </a:lnSpc>
              <a:buFont typeface="Arial" panose="020B0604020202020204" pitchFamily="34" charset="0"/>
              <a:buChar char="•"/>
            </a:pPr>
            <a:endParaRPr lang="en-US" dirty="0">
              <a:latin typeface="Lato"/>
            </a:endParaRPr>
          </a:p>
          <a:p>
            <a:pPr marL="285750" indent="-285750">
              <a:lnSpc>
                <a:spcPct val="150000"/>
              </a:lnSpc>
              <a:buFont typeface="Arial" panose="020B0604020202020204" pitchFamily="34" charset="0"/>
              <a:buChar char="•"/>
            </a:pPr>
            <a:r>
              <a:rPr lang="en-US" dirty="0">
                <a:latin typeface="Lato"/>
              </a:rPr>
              <a:t>Only UK based HPC and Cloud specialist consultancy</a:t>
            </a:r>
          </a:p>
          <a:p>
            <a:pPr marL="742950" lvl="1" indent="-285750">
              <a:lnSpc>
                <a:spcPct val="150000"/>
              </a:lnSpc>
              <a:buFont typeface="Arial" panose="020B0604020202020204" pitchFamily="34" charset="0"/>
              <a:buChar char="•"/>
            </a:pPr>
            <a:r>
              <a:rPr lang="en-US" dirty="0">
                <a:latin typeface="Lato"/>
              </a:rPr>
              <a:t>Team of 8 highly qualified HPC specialist consultants</a:t>
            </a:r>
          </a:p>
          <a:p>
            <a:pPr marL="742950" lvl="1" indent="-285750">
              <a:lnSpc>
                <a:spcPct val="150000"/>
              </a:lnSpc>
              <a:buFont typeface="Arial" panose="020B0604020202020204" pitchFamily="34" charset="0"/>
              <a:buChar char="•"/>
            </a:pPr>
            <a:r>
              <a:rPr lang="en-US" dirty="0">
                <a:latin typeface="Lato"/>
              </a:rPr>
              <a:t>Certified Azure Solutions Architects</a:t>
            </a:r>
          </a:p>
          <a:p>
            <a:pPr marL="742950" lvl="1" indent="-285750">
              <a:lnSpc>
                <a:spcPct val="150000"/>
              </a:lnSpc>
              <a:buFont typeface="Arial" panose="020B0604020202020204" pitchFamily="34" charset="0"/>
              <a:buChar char="•"/>
            </a:pPr>
            <a:endParaRPr lang="en-US" dirty="0">
              <a:latin typeface="Lato"/>
            </a:endParaRPr>
          </a:p>
          <a:p>
            <a:pPr marL="285750" indent="-285750">
              <a:lnSpc>
                <a:spcPct val="150000"/>
              </a:lnSpc>
              <a:buFont typeface="Arial" panose="020B0604020202020204" pitchFamily="34" charset="0"/>
              <a:buChar char="•"/>
            </a:pPr>
            <a:r>
              <a:rPr lang="en-US" dirty="0">
                <a:latin typeface="Lato"/>
              </a:rPr>
              <a:t>Microsoft Partner since 2017 (Gold Partnership)</a:t>
            </a:r>
          </a:p>
          <a:p>
            <a:pPr marL="285750" indent="-285750">
              <a:lnSpc>
                <a:spcPct val="150000"/>
              </a:lnSpc>
              <a:buFont typeface="Arial" panose="020B0604020202020204" pitchFamily="34" charset="0"/>
              <a:buChar char="•"/>
            </a:pPr>
            <a:endParaRPr lang="en-US" dirty="0">
              <a:latin typeface="Lato"/>
            </a:endParaRPr>
          </a:p>
          <a:p>
            <a:pPr marL="285750" indent="-285750">
              <a:lnSpc>
                <a:spcPct val="150000"/>
              </a:lnSpc>
              <a:buFont typeface="Arial" panose="020B0604020202020204" pitchFamily="34" charset="0"/>
              <a:buChar char="•"/>
            </a:pPr>
            <a:r>
              <a:rPr lang="en-US" dirty="0">
                <a:latin typeface="Lato"/>
              </a:rPr>
              <a:t>Provide HPC solutions to all market sectors including:</a:t>
            </a:r>
            <a:br>
              <a:rPr lang="en-US" dirty="0">
                <a:latin typeface="Lato"/>
              </a:rPr>
            </a:br>
            <a:r>
              <a:rPr lang="en-US" dirty="0">
                <a:latin typeface="Lato"/>
              </a:rPr>
              <a:t>Academia, Corporate, Government and Manufacturing</a:t>
            </a:r>
          </a:p>
        </p:txBody>
      </p:sp>
      <p:sp>
        <p:nvSpPr>
          <p:cNvPr id="9" name="Footer Placeholder 1">
            <a:extLst>
              <a:ext uri="{FF2B5EF4-FFF2-40B4-BE49-F238E27FC236}">
                <a16:creationId xmlns:a16="http://schemas.microsoft.com/office/drawing/2014/main" id="{4037668F-9D64-47B5-AA43-19944EAF46B6}"/>
              </a:ext>
            </a:extLst>
          </p:cNvPr>
          <p:cNvSpPr>
            <a:spLocks noGrp="1"/>
          </p:cNvSpPr>
          <p:nvPr>
            <p:ph type="ftr" sz="quarter" idx="11"/>
          </p:nvPr>
        </p:nvSpPr>
        <p:spPr>
          <a:xfrm>
            <a:off x="3845304" y="6404791"/>
            <a:ext cx="4738912" cy="365125"/>
          </a:xfrm>
        </p:spPr>
        <p:txBody>
          <a:bodyPr/>
          <a:lstStyle/>
          <a:p>
            <a:r>
              <a:rPr lang="en-GB" dirty="0">
                <a:solidFill>
                  <a:schemeClr val="bg1"/>
                </a:solidFill>
                <a:latin typeface="Lato"/>
              </a:rPr>
              <a:t>Microsoft Webinar</a:t>
            </a:r>
          </a:p>
        </p:txBody>
      </p:sp>
      <p:pic>
        <p:nvPicPr>
          <p:cNvPr id="11" name="Picture 10" descr="A picture containing chart&#10;&#10;Description automatically generated">
            <a:extLst>
              <a:ext uri="{FF2B5EF4-FFF2-40B4-BE49-F238E27FC236}">
                <a16:creationId xmlns:a16="http://schemas.microsoft.com/office/drawing/2014/main" id="{B6D5F44A-447C-4B40-AE98-BF3B4D12F2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52623" y="3346482"/>
            <a:ext cx="1494746" cy="1511541"/>
          </a:xfrm>
          <a:prstGeom prst="rect">
            <a:avLst/>
          </a:prstGeom>
        </p:spPr>
      </p:pic>
      <p:pic>
        <p:nvPicPr>
          <p:cNvPr id="19" name="Audio 18">
            <a:hlinkClick r:id="" action="ppaction://media"/>
            <a:extLst>
              <a:ext uri="{FF2B5EF4-FFF2-40B4-BE49-F238E27FC236}">
                <a16:creationId xmlns:a16="http://schemas.microsoft.com/office/drawing/2014/main" id="{67785E25-9931-4A83-98C7-D7B90F371AA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0407139"/>
      </p:ext>
    </p:extLst>
  </p:cSld>
  <p:clrMapOvr>
    <a:masterClrMapping/>
  </p:clrMapOvr>
  <mc:AlternateContent xmlns:mc="http://schemas.openxmlformats.org/markup-compatibility/2006" xmlns:p14="http://schemas.microsoft.com/office/powerpoint/2010/main">
    <mc:Choice Requires="p14">
      <p:transition spd="slow" p14:dur="2000" advTm="49861"/>
    </mc:Choice>
    <mc:Fallback xmlns="">
      <p:transition spd="slow" advTm="49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FC8B9C-68D9-4A56-9D7C-C6D5787AE96E}"/>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8179311" y="-81280"/>
            <a:ext cx="4012689" cy="4306490"/>
          </a:xfrm>
          <a:prstGeom prst="rect">
            <a:avLst/>
          </a:prstGeom>
        </p:spPr>
      </p:pic>
      <p:pic>
        <p:nvPicPr>
          <p:cNvPr id="5" name="Picture 4">
            <a:extLst>
              <a:ext uri="{FF2B5EF4-FFF2-40B4-BE49-F238E27FC236}">
                <a16:creationId xmlns:a16="http://schemas.microsoft.com/office/drawing/2014/main" id="{60214051-AF4E-4BCA-941C-38C3A1972692}"/>
              </a:ext>
            </a:extLst>
          </p:cNvPr>
          <p:cNvPicPr>
            <a:picLocks noChangeAspect="1"/>
          </p:cNvPicPr>
          <p:nvPr/>
        </p:nvPicPr>
        <p:blipFill rotWithShape="1">
          <a:blip r:embed="rId6">
            <a:extLst>
              <a:ext uri="{28A0092B-C50C-407E-A947-70E740481C1C}">
                <a14:useLocalDpi xmlns:a14="http://schemas.microsoft.com/office/drawing/2010/main" val="0"/>
              </a:ext>
            </a:extLst>
          </a:blip>
          <a:srcRect l="5822" b="19252"/>
          <a:stretch/>
        </p:blipFill>
        <p:spPr>
          <a:xfrm>
            <a:off x="0" y="5159229"/>
            <a:ext cx="12192000" cy="1698771"/>
          </a:xfrm>
          <a:prstGeom prst="rect">
            <a:avLst/>
          </a:prstGeom>
        </p:spPr>
      </p:pic>
      <p:pic>
        <p:nvPicPr>
          <p:cNvPr id="6" name="Picture 5">
            <a:extLst>
              <a:ext uri="{FF2B5EF4-FFF2-40B4-BE49-F238E27FC236}">
                <a16:creationId xmlns:a16="http://schemas.microsoft.com/office/drawing/2014/main" id="{9CF569CA-4415-41B6-A8C9-F000B7F17C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8617" y="5481888"/>
            <a:ext cx="2603383" cy="1376112"/>
          </a:xfrm>
          <a:prstGeom prst="rect">
            <a:avLst/>
          </a:prstGeom>
        </p:spPr>
      </p:pic>
      <p:sp>
        <p:nvSpPr>
          <p:cNvPr id="7" name="TextBox 6">
            <a:extLst>
              <a:ext uri="{FF2B5EF4-FFF2-40B4-BE49-F238E27FC236}">
                <a16:creationId xmlns:a16="http://schemas.microsoft.com/office/drawing/2014/main" id="{C19C793D-9B9F-4C18-8F5B-1C536A6D8C6A}"/>
              </a:ext>
            </a:extLst>
          </p:cNvPr>
          <p:cNvSpPr txBox="1"/>
          <p:nvPr/>
        </p:nvSpPr>
        <p:spPr>
          <a:xfrm>
            <a:off x="699466" y="551533"/>
            <a:ext cx="11030589" cy="646331"/>
          </a:xfrm>
          <a:prstGeom prst="rect">
            <a:avLst/>
          </a:prstGeom>
          <a:noFill/>
        </p:spPr>
        <p:txBody>
          <a:bodyPr wrap="square" rtlCol="0" anchor="t">
            <a:spAutoFit/>
          </a:bodyPr>
          <a:lstStyle/>
          <a:p>
            <a:r>
              <a:rPr lang="en-GB" sz="3600" b="1" dirty="0">
                <a:latin typeface="Lato"/>
              </a:rPr>
              <a:t>Who we are</a:t>
            </a:r>
            <a:endParaRPr lang="en-US" dirty="0"/>
          </a:p>
        </p:txBody>
      </p:sp>
      <p:sp>
        <p:nvSpPr>
          <p:cNvPr id="8" name="TextBox 7">
            <a:extLst>
              <a:ext uri="{FF2B5EF4-FFF2-40B4-BE49-F238E27FC236}">
                <a16:creationId xmlns:a16="http://schemas.microsoft.com/office/drawing/2014/main" id="{4F7DC5B3-98DB-462D-9095-C8AD4E7D644D}"/>
              </a:ext>
            </a:extLst>
          </p:cNvPr>
          <p:cNvSpPr txBox="1"/>
          <p:nvPr/>
        </p:nvSpPr>
        <p:spPr>
          <a:xfrm>
            <a:off x="699466" y="1608886"/>
            <a:ext cx="8003273" cy="3361626"/>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r>
              <a:rPr lang="en-US" dirty="0">
                <a:latin typeface="Lato"/>
              </a:rPr>
              <a:t>Over 230 successful projects have been delivered, including more than 30 on-prem HPC systems (including several in the Top500 when deployed)</a:t>
            </a:r>
          </a:p>
          <a:p>
            <a:pPr marL="285750" indent="-285750">
              <a:lnSpc>
                <a:spcPct val="150000"/>
              </a:lnSpc>
              <a:buFont typeface="Arial" panose="020B0604020202020204" pitchFamily="34" charset="0"/>
              <a:buChar char="•"/>
            </a:pPr>
            <a:endParaRPr lang="en-US" dirty="0">
              <a:latin typeface="Lato"/>
            </a:endParaRPr>
          </a:p>
          <a:p>
            <a:pPr marL="285750" indent="-285750">
              <a:lnSpc>
                <a:spcPct val="150000"/>
              </a:lnSpc>
              <a:buFont typeface="Arial" panose="020B0604020202020204" pitchFamily="34" charset="0"/>
              <a:buChar char="•"/>
            </a:pPr>
            <a:r>
              <a:rPr lang="en-US" dirty="0">
                <a:latin typeface="Lato"/>
              </a:rPr>
              <a:t>Proven track record of project delivery</a:t>
            </a:r>
          </a:p>
          <a:p>
            <a:pPr marL="285750" indent="-285750">
              <a:lnSpc>
                <a:spcPct val="150000"/>
              </a:lnSpc>
              <a:buFont typeface="Arial" panose="020B0604020202020204" pitchFamily="34" charset="0"/>
              <a:buChar char="•"/>
            </a:pPr>
            <a:endParaRPr lang="en-US" dirty="0">
              <a:latin typeface="Lato"/>
            </a:endParaRPr>
          </a:p>
          <a:p>
            <a:pPr marL="285750" indent="-285750">
              <a:lnSpc>
                <a:spcPct val="150000"/>
              </a:lnSpc>
              <a:buFont typeface="Arial" panose="020B0604020202020204" pitchFamily="34" charset="0"/>
              <a:buChar char="•"/>
            </a:pPr>
            <a:r>
              <a:rPr lang="en-US" dirty="0">
                <a:latin typeface="Lato"/>
              </a:rPr>
              <a:t>ISO9001 2015 accredited</a:t>
            </a:r>
          </a:p>
          <a:p>
            <a:pPr marL="285750" indent="-285750">
              <a:lnSpc>
                <a:spcPct val="150000"/>
              </a:lnSpc>
              <a:buFont typeface="Arial" panose="020B0604020202020204" pitchFamily="34" charset="0"/>
              <a:buChar char="•"/>
            </a:pPr>
            <a:endParaRPr lang="en-US" dirty="0">
              <a:latin typeface="Lato"/>
            </a:endParaRPr>
          </a:p>
          <a:p>
            <a:pPr marL="285750" indent="-285750">
              <a:lnSpc>
                <a:spcPct val="150000"/>
              </a:lnSpc>
              <a:buFont typeface="Arial" panose="020B0604020202020204" pitchFamily="34" charset="0"/>
              <a:buChar char="•"/>
            </a:pPr>
            <a:r>
              <a:rPr lang="en-US" dirty="0">
                <a:latin typeface="Lato"/>
              </a:rPr>
              <a:t>Customer focused at all times</a:t>
            </a:r>
          </a:p>
        </p:txBody>
      </p:sp>
      <p:sp>
        <p:nvSpPr>
          <p:cNvPr id="9" name="Footer Placeholder 1">
            <a:extLst>
              <a:ext uri="{FF2B5EF4-FFF2-40B4-BE49-F238E27FC236}">
                <a16:creationId xmlns:a16="http://schemas.microsoft.com/office/drawing/2014/main" id="{4037668F-9D64-47B5-AA43-19944EAF46B6}"/>
              </a:ext>
            </a:extLst>
          </p:cNvPr>
          <p:cNvSpPr>
            <a:spLocks noGrp="1"/>
          </p:cNvSpPr>
          <p:nvPr>
            <p:ph type="ftr" sz="quarter" idx="11"/>
          </p:nvPr>
        </p:nvSpPr>
        <p:spPr>
          <a:xfrm>
            <a:off x="3845304" y="6404791"/>
            <a:ext cx="4738912" cy="365125"/>
          </a:xfrm>
        </p:spPr>
        <p:txBody>
          <a:bodyPr/>
          <a:lstStyle/>
          <a:p>
            <a:r>
              <a:rPr lang="en-GB" dirty="0">
                <a:solidFill>
                  <a:schemeClr val="bg1"/>
                </a:solidFill>
                <a:latin typeface="Lato"/>
              </a:rPr>
              <a:t>Microsoft Webinar</a:t>
            </a:r>
          </a:p>
        </p:txBody>
      </p:sp>
      <p:pic>
        <p:nvPicPr>
          <p:cNvPr id="2055" name="Picture 3" descr="BSI-Assurance-Mark-ISO-9001-2015-KEYB">
            <a:extLst>
              <a:ext uri="{FF2B5EF4-FFF2-40B4-BE49-F238E27FC236}">
                <a16:creationId xmlns:a16="http://schemas.microsoft.com/office/drawing/2014/main" id="{DBA93F6E-9344-468E-9FB7-11ABDC9F8093}"/>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1710205" y="5521315"/>
            <a:ext cx="930275" cy="4270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1" descr="CCS_BLK_Supplier_AW_120dpi (002)">
            <a:extLst>
              <a:ext uri="{FF2B5EF4-FFF2-40B4-BE49-F238E27FC236}">
                <a16:creationId xmlns:a16="http://schemas.microsoft.com/office/drawing/2014/main" id="{3973BC1C-D67F-413B-A4D7-B57ED19AB397}"/>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2858839" y="5521315"/>
            <a:ext cx="541338" cy="41116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7CDD9A10-4F16-42F3-8DAB-F2DBBD41030A}"/>
              </a:ext>
            </a:extLst>
          </p:cNvPr>
          <p:cNvPicPr>
            <a:picLocks noChangeAspect="1" noChangeArrowheads="1"/>
          </p:cNvPicPr>
          <p:nvPr/>
        </p:nvPicPr>
        <p:blipFill>
          <a:blip r:embed="rId12" r:link="rId13">
            <a:extLst>
              <a:ext uri="{28A0092B-C50C-407E-A947-70E740481C1C}">
                <a14:useLocalDpi xmlns:a14="http://schemas.microsoft.com/office/drawing/2010/main" val="0"/>
              </a:ext>
            </a:extLst>
          </a:blip>
          <a:srcRect/>
          <a:stretch>
            <a:fillRect/>
          </a:stretch>
        </p:blipFill>
        <p:spPr bwMode="auto">
          <a:xfrm>
            <a:off x="3583242" y="5456227"/>
            <a:ext cx="525463" cy="5413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5" descr="Cyber Essentials Badge (High Res) (002)">
            <a:extLst>
              <a:ext uri="{FF2B5EF4-FFF2-40B4-BE49-F238E27FC236}">
                <a16:creationId xmlns:a16="http://schemas.microsoft.com/office/drawing/2014/main" id="{717A774D-DFFE-4022-B4AA-19C1E84413B1}"/>
              </a:ext>
            </a:extLst>
          </p:cNvPr>
          <p:cNvPicPr>
            <a:picLocks noChangeAspect="1" noChangeArrowheads="1"/>
          </p:cNvPicPr>
          <p:nvPr/>
        </p:nvPicPr>
        <p:blipFill>
          <a:blip r:embed="rId14" r:link="rId15">
            <a:extLst>
              <a:ext uri="{28A0092B-C50C-407E-A947-70E740481C1C}">
                <a14:useLocalDpi xmlns:a14="http://schemas.microsoft.com/office/drawing/2010/main" val="0"/>
              </a:ext>
            </a:extLst>
          </a:blip>
          <a:srcRect/>
          <a:stretch>
            <a:fillRect/>
          </a:stretch>
        </p:blipFill>
        <p:spPr bwMode="auto">
          <a:xfrm>
            <a:off x="4322644" y="5431570"/>
            <a:ext cx="579438" cy="48736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7">
            <a:extLst>
              <a:ext uri="{FF2B5EF4-FFF2-40B4-BE49-F238E27FC236}">
                <a16:creationId xmlns:a16="http://schemas.microsoft.com/office/drawing/2014/main" id="{AA455ED7-A6BF-4536-8B93-A3FD5CC296F1}"/>
              </a:ext>
            </a:extLst>
          </p:cNvPr>
          <p:cNvPicPr>
            <a:picLocks noChangeAspect="1" noChangeArrowheads="1"/>
          </p:cNvPicPr>
          <p:nvPr/>
        </p:nvPicPr>
        <p:blipFill>
          <a:blip r:embed="rId16" r:link="rId17">
            <a:extLst>
              <a:ext uri="{28A0092B-C50C-407E-A947-70E740481C1C}">
                <a14:useLocalDpi xmlns:a14="http://schemas.microsoft.com/office/drawing/2010/main" val="0"/>
              </a:ext>
            </a:extLst>
          </a:blip>
          <a:srcRect/>
          <a:stretch>
            <a:fillRect/>
          </a:stretch>
        </p:blipFill>
        <p:spPr bwMode="auto">
          <a:xfrm>
            <a:off x="5116021" y="5445057"/>
            <a:ext cx="517525" cy="5175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8">
            <a:extLst>
              <a:ext uri="{FF2B5EF4-FFF2-40B4-BE49-F238E27FC236}">
                <a16:creationId xmlns:a16="http://schemas.microsoft.com/office/drawing/2014/main" id="{7B710875-6F5A-41D7-B230-74CF6F40A492}"/>
              </a:ext>
            </a:extLst>
          </p:cNvPr>
          <p:cNvPicPr>
            <a:picLocks noChangeAspect="1" noChangeArrowheads="1"/>
          </p:cNvPicPr>
          <p:nvPr/>
        </p:nvPicPr>
        <p:blipFill>
          <a:blip r:embed="rId18" r:link="rId19">
            <a:extLst>
              <a:ext uri="{28A0092B-C50C-407E-A947-70E740481C1C}">
                <a14:useLocalDpi xmlns:a14="http://schemas.microsoft.com/office/drawing/2010/main" val="0"/>
              </a:ext>
            </a:extLst>
          </a:blip>
          <a:srcRect/>
          <a:stretch>
            <a:fillRect/>
          </a:stretch>
        </p:blipFill>
        <p:spPr bwMode="auto">
          <a:xfrm>
            <a:off x="5636344" y="5413036"/>
            <a:ext cx="1036638" cy="563563"/>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a:extLst>
              <a:ext uri="{FF2B5EF4-FFF2-40B4-BE49-F238E27FC236}">
                <a16:creationId xmlns:a16="http://schemas.microsoft.com/office/drawing/2014/main" id="{D3FBF87A-1816-4B2E-81A6-EB3AA017E74D}"/>
              </a:ext>
            </a:extLst>
          </p:cNvPr>
          <p:cNvPicPr>
            <a:picLocks noChangeAspect="1" noChangeArrowheads="1"/>
          </p:cNvPicPr>
          <p:nvPr/>
        </p:nvPicPr>
        <p:blipFill>
          <a:blip r:embed="rId20" r:link="rId21">
            <a:extLst>
              <a:ext uri="{28A0092B-C50C-407E-A947-70E740481C1C}">
                <a14:useLocalDpi xmlns:a14="http://schemas.microsoft.com/office/drawing/2010/main" val="0"/>
              </a:ext>
            </a:extLst>
          </a:blip>
          <a:srcRect/>
          <a:stretch>
            <a:fillRect/>
          </a:stretch>
        </p:blipFill>
        <p:spPr bwMode="auto">
          <a:xfrm>
            <a:off x="6637947" y="5489704"/>
            <a:ext cx="419100" cy="4191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8">
            <a:extLst>
              <a:ext uri="{FF2B5EF4-FFF2-40B4-BE49-F238E27FC236}">
                <a16:creationId xmlns:a16="http://schemas.microsoft.com/office/drawing/2014/main" id="{FFCDD705-3C6C-4387-9997-FFEBAA0DDCE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9">
            <a:extLst>
              <a:ext uri="{FF2B5EF4-FFF2-40B4-BE49-F238E27FC236}">
                <a16:creationId xmlns:a16="http://schemas.microsoft.com/office/drawing/2014/main" id="{F509B909-9B55-439C-AB20-6BD5DE087B6C}"/>
              </a:ext>
            </a:extLst>
          </p:cNvPr>
          <p:cNvSpPr>
            <a:spLocks noChangeArrowheads="1"/>
          </p:cNvSpPr>
          <p:nvPr/>
        </p:nvSpPr>
        <p:spPr bwMode="auto">
          <a:xfrm>
            <a:off x="0" y="8842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1" i="0" u="none" strike="noStrike" cap="none" normalizeH="0" baseline="0">
                <a:ln>
                  <a:noFill/>
                </a:ln>
                <a:solidFill>
                  <a:srgbClr val="7F7F7F"/>
                </a:solidFill>
                <a:effectLst/>
                <a:latin typeface="Calibri" panose="020F0502020204030204" pitchFamily="34" charset="0"/>
                <a:ea typeface="Calibri" panose="020F0502020204030204" pitchFamily="34" charset="0"/>
                <a:cs typeface="Calibri" panose="020F0502020204030204" pitchFamily="34"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10">
            <a:extLst>
              <a:ext uri="{FF2B5EF4-FFF2-40B4-BE49-F238E27FC236}">
                <a16:creationId xmlns:a16="http://schemas.microsoft.com/office/drawing/2014/main" id="{66CD8165-3DC9-43C9-A1E0-B77B6736D243}"/>
              </a:ext>
            </a:extLst>
          </p:cNvPr>
          <p:cNvSpPr>
            <a:spLocks noChangeArrowheads="1"/>
          </p:cNvSpPr>
          <p:nvPr/>
        </p:nvSpPr>
        <p:spPr bwMode="auto">
          <a:xfrm>
            <a:off x="0" y="1295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1" i="0" u="none" strike="noStrike" cap="none" normalizeH="0" baseline="0">
                <a:ln>
                  <a:noFill/>
                </a:ln>
                <a:solidFill>
                  <a:srgbClr val="7F7F7F"/>
                </a:solidFill>
                <a:effectLst/>
                <a:latin typeface="Calibri" panose="020F0502020204030204" pitchFamily="34" charset="0"/>
                <a:ea typeface="Calibri" panose="020F0502020204030204" pitchFamily="34" charset="0"/>
                <a:cs typeface="Calibri" panose="020F0502020204030204" pitchFamily="34"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11">
            <a:extLst>
              <a:ext uri="{FF2B5EF4-FFF2-40B4-BE49-F238E27FC236}">
                <a16:creationId xmlns:a16="http://schemas.microsoft.com/office/drawing/2014/main" id="{DDDD8F38-715C-4422-9897-50E00AD01F46}"/>
              </a:ext>
            </a:extLst>
          </p:cNvPr>
          <p:cNvSpPr>
            <a:spLocks noChangeArrowheads="1"/>
          </p:cNvSpPr>
          <p:nvPr/>
        </p:nvSpPr>
        <p:spPr bwMode="auto">
          <a:xfrm>
            <a:off x="0" y="18367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1" i="0" u="none" strike="noStrike" cap="none" normalizeH="0" baseline="0">
                <a:ln>
                  <a:noFill/>
                </a:ln>
                <a:solidFill>
                  <a:srgbClr val="7F7F7F"/>
                </a:solidFill>
                <a:effectLst/>
                <a:latin typeface="Calibri" panose="020F0502020204030204" pitchFamily="34" charset="0"/>
                <a:ea typeface="Calibri" panose="020F0502020204030204" pitchFamily="34" charset="0"/>
                <a:cs typeface="Calibri" panose="020F0502020204030204" pitchFamily="34"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2">
            <a:extLst>
              <a:ext uri="{FF2B5EF4-FFF2-40B4-BE49-F238E27FC236}">
                <a16:creationId xmlns:a16="http://schemas.microsoft.com/office/drawing/2014/main" id="{A2C10897-08EA-4454-B9D9-1960C8E79941}"/>
              </a:ext>
            </a:extLst>
          </p:cNvPr>
          <p:cNvSpPr>
            <a:spLocks noChangeArrowheads="1"/>
          </p:cNvSpPr>
          <p:nvPr/>
        </p:nvSpPr>
        <p:spPr bwMode="auto">
          <a:xfrm>
            <a:off x="0" y="2324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3">
            <a:extLst>
              <a:ext uri="{FF2B5EF4-FFF2-40B4-BE49-F238E27FC236}">
                <a16:creationId xmlns:a16="http://schemas.microsoft.com/office/drawing/2014/main" id="{85F57BC7-9602-47D2-8B0F-32B50C7EC085}"/>
              </a:ext>
            </a:extLst>
          </p:cNvPr>
          <p:cNvSpPr>
            <a:spLocks noChangeArrowheads="1"/>
          </p:cNvSpPr>
          <p:nvPr/>
        </p:nvSpPr>
        <p:spPr bwMode="auto">
          <a:xfrm>
            <a:off x="0" y="2841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14">
            <a:extLst>
              <a:ext uri="{FF2B5EF4-FFF2-40B4-BE49-F238E27FC236}">
                <a16:creationId xmlns:a16="http://schemas.microsoft.com/office/drawing/2014/main" id="{308CB564-212B-44C7-91D7-4F10791A56BC}"/>
              </a:ext>
            </a:extLst>
          </p:cNvPr>
          <p:cNvSpPr>
            <a:spLocks noChangeArrowheads="1"/>
          </p:cNvSpPr>
          <p:nvPr/>
        </p:nvSpPr>
        <p:spPr bwMode="auto">
          <a:xfrm>
            <a:off x="0" y="34051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5">
            <a:extLst>
              <a:ext uri="{FF2B5EF4-FFF2-40B4-BE49-F238E27FC236}">
                <a16:creationId xmlns:a16="http://schemas.microsoft.com/office/drawing/2014/main" id="{C40DD547-50E9-4C23-A42E-A6F594479CEE}"/>
              </a:ext>
            </a:extLst>
          </p:cNvPr>
          <p:cNvSpPr>
            <a:spLocks noChangeArrowheads="1"/>
          </p:cNvSpPr>
          <p:nvPr/>
        </p:nvSpPr>
        <p:spPr bwMode="auto">
          <a:xfrm>
            <a:off x="0" y="38242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6" name="Audio 15">
            <a:hlinkClick r:id="" action="ppaction://media"/>
            <a:extLst>
              <a:ext uri="{FF2B5EF4-FFF2-40B4-BE49-F238E27FC236}">
                <a16:creationId xmlns:a16="http://schemas.microsoft.com/office/drawing/2014/main" id="{25F41608-C3A0-4AE4-9D66-FEE60B0E3B64}"/>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33924205"/>
      </p:ext>
    </p:extLst>
  </p:cSld>
  <p:clrMapOvr>
    <a:masterClrMapping/>
  </p:clrMapOvr>
  <mc:AlternateContent xmlns:mc="http://schemas.openxmlformats.org/markup-compatibility/2006" xmlns:p14="http://schemas.microsoft.com/office/powerpoint/2010/main">
    <mc:Choice Requires="p14">
      <p:transition spd="slow" p14:dur="2000" advTm="218"/>
    </mc:Choice>
    <mc:Fallback xmlns="">
      <p:transition spd="slow" advTm="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FC8B9C-68D9-4A56-9D7C-C6D5787AE96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8179311" y="-81280"/>
            <a:ext cx="4012689" cy="4306490"/>
          </a:xfrm>
          <a:prstGeom prst="rect">
            <a:avLst/>
          </a:prstGeom>
        </p:spPr>
      </p:pic>
      <p:pic>
        <p:nvPicPr>
          <p:cNvPr id="5" name="Picture 4">
            <a:extLst>
              <a:ext uri="{FF2B5EF4-FFF2-40B4-BE49-F238E27FC236}">
                <a16:creationId xmlns:a16="http://schemas.microsoft.com/office/drawing/2014/main" id="{60214051-AF4E-4BCA-941C-38C3A1972692}"/>
              </a:ext>
            </a:extLst>
          </p:cNvPr>
          <p:cNvPicPr>
            <a:picLocks noChangeAspect="1"/>
          </p:cNvPicPr>
          <p:nvPr/>
        </p:nvPicPr>
        <p:blipFill rotWithShape="1">
          <a:blip r:embed="rId4">
            <a:extLst>
              <a:ext uri="{28A0092B-C50C-407E-A947-70E740481C1C}">
                <a14:useLocalDpi xmlns:a14="http://schemas.microsoft.com/office/drawing/2010/main" val="0"/>
              </a:ext>
            </a:extLst>
          </a:blip>
          <a:srcRect l="5822" b="19252"/>
          <a:stretch/>
        </p:blipFill>
        <p:spPr>
          <a:xfrm>
            <a:off x="0" y="5159229"/>
            <a:ext cx="12192000" cy="1698771"/>
          </a:xfrm>
          <a:prstGeom prst="rect">
            <a:avLst/>
          </a:prstGeom>
        </p:spPr>
      </p:pic>
      <p:pic>
        <p:nvPicPr>
          <p:cNvPr id="6" name="Picture 5">
            <a:extLst>
              <a:ext uri="{FF2B5EF4-FFF2-40B4-BE49-F238E27FC236}">
                <a16:creationId xmlns:a16="http://schemas.microsoft.com/office/drawing/2014/main" id="{9CF569CA-4415-41B6-A8C9-F000B7F17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8617" y="5481888"/>
            <a:ext cx="2603383" cy="1376112"/>
          </a:xfrm>
          <a:prstGeom prst="rect">
            <a:avLst/>
          </a:prstGeom>
        </p:spPr>
      </p:pic>
      <p:sp>
        <p:nvSpPr>
          <p:cNvPr id="7" name="TextBox 6">
            <a:extLst>
              <a:ext uri="{FF2B5EF4-FFF2-40B4-BE49-F238E27FC236}">
                <a16:creationId xmlns:a16="http://schemas.microsoft.com/office/drawing/2014/main" id="{C19C793D-9B9F-4C18-8F5B-1C536A6D8C6A}"/>
              </a:ext>
            </a:extLst>
          </p:cNvPr>
          <p:cNvSpPr txBox="1"/>
          <p:nvPr/>
        </p:nvSpPr>
        <p:spPr>
          <a:xfrm>
            <a:off x="699466" y="551533"/>
            <a:ext cx="11030589" cy="646331"/>
          </a:xfrm>
          <a:prstGeom prst="rect">
            <a:avLst/>
          </a:prstGeom>
          <a:noFill/>
        </p:spPr>
        <p:txBody>
          <a:bodyPr wrap="square" rtlCol="0" anchor="t">
            <a:spAutoFit/>
          </a:bodyPr>
          <a:lstStyle/>
          <a:p>
            <a:r>
              <a:rPr lang="en-GB" sz="3600" b="1" dirty="0">
                <a:latin typeface="Lato"/>
              </a:rPr>
              <a:t>Agenda</a:t>
            </a:r>
            <a:endParaRPr lang="en-US" dirty="0"/>
          </a:p>
        </p:txBody>
      </p:sp>
      <p:sp>
        <p:nvSpPr>
          <p:cNvPr id="8" name="TextBox 7">
            <a:extLst>
              <a:ext uri="{FF2B5EF4-FFF2-40B4-BE49-F238E27FC236}">
                <a16:creationId xmlns:a16="http://schemas.microsoft.com/office/drawing/2014/main" id="{4F7DC5B3-98DB-462D-9095-C8AD4E7D644D}"/>
              </a:ext>
            </a:extLst>
          </p:cNvPr>
          <p:cNvSpPr txBox="1"/>
          <p:nvPr/>
        </p:nvSpPr>
        <p:spPr>
          <a:xfrm>
            <a:off x="699466" y="1608886"/>
            <a:ext cx="8003273" cy="3361626"/>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r>
              <a:rPr lang="en-US" sz="1800" b="1" dirty="0">
                <a:latin typeface="Lato"/>
              </a:rPr>
              <a:t>Why understanding </a:t>
            </a:r>
            <a:r>
              <a:rPr lang="en-US" b="1" dirty="0">
                <a:latin typeface="Lato"/>
              </a:rPr>
              <a:t>b</a:t>
            </a:r>
            <a:r>
              <a:rPr lang="en-US" sz="1800" b="1" dirty="0">
                <a:latin typeface="Lato"/>
              </a:rPr>
              <a:t>usiness requirements is critical for HPC</a:t>
            </a:r>
            <a:r>
              <a:rPr lang="en-US" sz="1800" dirty="0">
                <a:latin typeface="Lato"/>
              </a:rPr>
              <a:t>,</a:t>
            </a:r>
            <a:br>
              <a:rPr lang="en-US" sz="1800" dirty="0">
                <a:latin typeface="Lato"/>
              </a:rPr>
            </a:br>
            <a:r>
              <a:rPr lang="en-US" sz="1800" dirty="0">
                <a:latin typeface="Lato"/>
              </a:rPr>
              <a:t>Dairsie Latimer, Red Oak Consulting</a:t>
            </a:r>
            <a:endParaRPr lang="en-US" dirty="0">
              <a:latin typeface="Lato"/>
            </a:endParaRPr>
          </a:p>
          <a:p>
            <a:pPr marL="285750" indent="-285750">
              <a:lnSpc>
                <a:spcPct val="150000"/>
              </a:lnSpc>
              <a:buFont typeface="Arial" panose="020B0604020202020204" pitchFamily="34" charset="0"/>
              <a:buChar char="•"/>
            </a:pPr>
            <a:r>
              <a:rPr lang="en-US" b="1" dirty="0">
                <a:latin typeface="Lato"/>
              </a:rPr>
              <a:t>A vision for real HPC in the Cloud from Andrew Jones</a:t>
            </a:r>
            <a:r>
              <a:rPr lang="en-US" dirty="0">
                <a:latin typeface="Lato"/>
              </a:rPr>
              <a:t>, Microsoft</a:t>
            </a:r>
          </a:p>
          <a:p>
            <a:pPr marL="285750" indent="-285750">
              <a:lnSpc>
                <a:spcPct val="150000"/>
              </a:lnSpc>
              <a:buFont typeface="Arial" panose="020B0604020202020204" pitchFamily="34" charset="0"/>
              <a:buChar char="•"/>
            </a:pPr>
            <a:r>
              <a:rPr lang="en-US" b="1" dirty="0">
                <a:latin typeface="Lato"/>
              </a:rPr>
              <a:t>What are the key areas which require full diligence when transitioning to the cloud</a:t>
            </a:r>
            <a:r>
              <a:rPr lang="en-US" dirty="0">
                <a:latin typeface="Lato"/>
              </a:rPr>
              <a:t>, Dairsie Latimer</a:t>
            </a:r>
          </a:p>
          <a:p>
            <a:pPr marL="285750" indent="-285750">
              <a:lnSpc>
                <a:spcPct val="150000"/>
              </a:lnSpc>
              <a:buFont typeface="Arial" panose="020B0604020202020204" pitchFamily="34" charset="0"/>
              <a:buChar char="•"/>
            </a:pPr>
            <a:r>
              <a:rPr lang="en-US" b="1" dirty="0">
                <a:latin typeface="Lato"/>
              </a:rPr>
              <a:t>A customer's story</a:t>
            </a:r>
            <a:r>
              <a:rPr lang="en-US" dirty="0">
                <a:latin typeface="Lato"/>
              </a:rPr>
              <a:t>– Stefano Angioni, University of Bath</a:t>
            </a:r>
          </a:p>
          <a:p>
            <a:pPr marL="285750" indent="-285750">
              <a:lnSpc>
                <a:spcPct val="150000"/>
              </a:lnSpc>
              <a:buFont typeface="Arial" panose="020B0604020202020204" pitchFamily="34" charset="0"/>
              <a:buChar char="•"/>
            </a:pPr>
            <a:r>
              <a:rPr lang="en-US" b="1" dirty="0">
                <a:latin typeface="Lato"/>
              </a:rPr>
              <a:t>Driving innovation with Azure HPC</a:t>
            </a:r>
            <a:r>
              <a:rPr lang="en-US" dirty="0">
                <a:latin typeface="Lato"/>
              </a:rPr>
              <a:t>, Nidhi Chappell, Microsoft</a:t>
            </a:r>
          </a:p>
          <a:p>
            <a:pPr marL="285750" indent="-285750">
              <a:lnSpc>
                <a:spcPct val="150000"/>
              </a:lnSpc>
              <a:buFont typeface="Arial" panose="020B0604020202020204" pitchFamily="34" charset="0"/>
              <a:buChar char="•"/>
            </a:pPr>
            <a:r>
              <a:rPr lang="en-US" b="1" dirty="0">
                <a:latin typeface="Lato"/>
              </a:rPr>
              <a:t>What is the real value of the cloud – best practices</a:t>
            </a:r>
            <a:r>
              <a:rPr lang="en-US" dirty="0">
                <a:latin typeface="Lato"/>
              </a:rPr>
              <a:t>, Dairsie Latimer</a:t>
            </a:r>
          </a:p>
        </p:txBody>
      </p:sp>
      <p:sp>
        <p:nvSpPr>
          <p:cNvPr id="9" name="Footer Placeholder 1">
            <a:extLst>
              <a:ext uri="{FF2B5EF4-FFF2-40B4-BE49-F238E27FC236}">
                <a16:creationId xmlns:a16="http://schemas.microsoft.com/office/drawing/2014/main" id="{4037668F-9D64-47B5-AA43-19944EAF46B6}"/>
              </a:ext>
            </a:extLst>
          </p:cNvPr>
          <p:cNvSpPr>
            <a:spLocks noGrp="1"/>
          </p:cNvSpPr>
          <p:nvPr>
            <p:ph type="ftr" sz="quarter" idx="11"/>
          </p:nvPr>
        </p:nvSpPr>
        <p:spPr>
          <a:xfrm>
            <a:off x="3845304" y="6404791"/>
            <a:ext cx="4738912" cy="365125"/>
          </a:xfrm>
        </p:spPr>
        <p:txBody>
          <a:bodyPr/>
          <a:lstStyle/>
          <a:p>
            <a:r>
              <a:rPr lang="en-GB" dirty="0">
                <a:solidFill>
                  <a:schemeClr val="bg1"/>
                </a:solidFill>
                <a:latin typeface="Lato"/>
              </a:rPr>
              <a:t>Microsoft Webinar</a:t>
            </a:r>
          </a:p>
        </p:txBody>
      </p:sp>
    </p:spTree>
    <p:extLst>
      <p:ext uri="{BB962C8B-B14F-4D97-AF65-F5344CB8AC3E}">
        <p14:creationId xmlns:p14="http://schemas.microsoft.com/office/powerpoint/2010/main" val="541133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FC8B9C-68D9-4A56-9D7C-C6D5787AE96E}"/>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8179311" y="-81280"/>
            <a:ext cx="4012689" cy="4306490"/>
          </a:xfrm>
          <a:prstGeom prst="rect">
            <a:avLst/>
          </a:prstGeom>
        </p:spPr>
      </p:pic>
      <p:pic>
        <p:nvPicPr>
          <p:cNvPr id="5" name="Picture 4">
            <a:extLst>
              <a:ext uri="{FF2B5EF4-FFF2-40B4-BE49-F238E27FC236}">
                <a16:creationId xmlns:a16="http://schemas.microsoft.com/office/drawing/2014/main" id="{60214051-AF4E-4BCA-941C-38C3A1972692}"/>
              </a:ext>
            </a:extLst>
          </p:cNvPr>
          <p:cNvPicPr>
            <a:picLocks noChangeAspect="1"/>
          </p:cNvPicPr>
          <p:nvPr/>
        </p:nvPicPr>
        <p:blipFill rotWithShape="1">
          <a:blip r:embed="rId6">
            <a:extLst>
              <a:ext uri="{28A0092B-C50C-407E-A947-70E740481C1C}">
                <a14:useLocalDpi xmlns:a14="http://schemas.microsoft.com/office/drawing/2010/main" val="0"/>
              </a:ext>
            </a:extLst>
          </a:blip>
          <a:srcRect l="5822" b="19252"/>
          <a:stretch/>
        </p:blipFill>
        <p:spPr>
          <a:xfrm>
            <a:off x="0" y="5159229"/>
            <a:ext cx="12192000" cy="1698771"/>
          </a:xfrm>
          <a:prstGeom prst="rect">
            <a:avLst/>
          </a:prstGeom>
        </p:spPr>
      </p:pic>
      <p:pic>
        <p:nvPicPr>
          <p:cNvPr id="6" name="Picture 5">
            <a:extLst>
              <a:ext uri="{FF2B5EF4-FFF2-40B4-BE49-F238E27FC236}">
                <a16:creationId xmlns:a16="http://schemas.microsoft.com/office/drawing/2014/main" id="{9CF569CA-4415-41B6-A8C9-F000B7F17C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8617" y="5481888"/>
            <a:ext cx="2603383" cy="1376112"/>
          </a:xfrm>
          <a:prstGeom prst="rect">
            <a:avLst/>
          </a:prstGeom>
        </p:spPr>
      </p:pic>
      <p:sp>
        <p:nvSpPr>
          <p:cNvPr id="7" name="TextBox 6">
            <a:extLst>
              <a:ext uri="{FF2B5EF4-FFF2-40B4-BE49-F238E27FC236}">
                <a16:creationId xmlns:a16="http://schemas.microsoft.com/office/drawing/2014/main" id="{C19C793D-9B9F-4C18-8F5B-1C536A6D8C6A}"/>
              </a:ext>
            </a:extLst>
          </p:cNvPr>
          <p:cNvSpPr txBox="1"/>
          <p:nvPr/>
        </p:nvSpPr>
        <p:spPr>
          <a:xfrm>
            <a:off x="699466" y="551533"/>
            <a:ext cx="11030589" cy="1200329"/>
          </a:xfrm>
          <a:prstGeom prst="rect">
            <a:avLst/>
          </a:prstGeom>
          <a:noFill/>
        </p:spPr>
        <p:txBody>
          <a:bodyPr wrap="square" rtlCol="0" anchor="t">
            <a:spAutoFit/>
          </a:bodyPr>
          <a:lstStyle/>
          <a:p>
            <a:r>
              <a:rPr lang="en-US" sz="3600" b="1" dirty="0">
                <a:latin typeface="Lato"/>
              </a:rPr>
              <a:t>Why understanding business requirements</a:t>
            </a:r>
            <a:br>
              <a:rPr lang="en-US" sz="3600" b="1" dirty="0">
                <a:latin typeface="Lato"/>
              </a:rPr>
            </a:br>
            <a:r>
              <a:rPr lang="en-US" sz="3600" b="1" dirty="0">
                <a:latin typeface="Lato"/>
              </a:rPr>
              <a:t>is critical for HPC</a:t>
            </a:r>
            <a:endParaRPr lang="en-US" b="1" dirty="0"/>
          </a:p>
        </p:txBody>
      </p:sp>
      <p:sp>
        <p:nvSpPr>
          <p:cNvPr id="8" name="TextBox 7">
            <a:extLst>
              <a:ext uri="{FF2B5EF4-FFF2-40B4-BE49-F238E27FC236}">
                <a16:creationId xmlns:a16="http://schemas.microsoft.com/office/drawing/2014/main" id="{4F7DC5B3-98DB-462D-9095-C8AD4E7D644D}"/>
              </a:ext>
            </a:extLst>
          </p:cNvPr>
          <p:cNvSpPr txBox="1"/>
          <p:nvPr/>
        </p:nvSpPr>
        <p:spPr>
          <a:xfrm>
            <a:off x="699466" y="1608886"/>
            <a:ext cx="8003273" cy="3361626"/>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endParaRPr lang="en-US" dirty="0">
              <a:latin typeface="Lato"/>
            </a:endParaRPr>
          </a:p>
          <a:p>
            <a:pPr marL="285750" indent="-285750">
              <a:lnSpc>
                <a:spcPct val="150000"/>
              </a:lnSpc>
              <a:buFont typeface="Arial" panose="020B0604020202020204" pitchFamily="34" charset="0"/>
              <a:buChar char="•"/>
            </a:pPr>
            <a:r>
              <a:rPr lang="en-US" dirty="0">
                <a:latin typeface="Lato"/>
              </a:rPr>
              <a:t>Without understanding the value of HPC to your organization how do you know what the right solution is?</a:t>
            </a:r>
          </a:p>
          <a:p>
            <a:pPr marL="285750" indent="-285750">
              <a:lnSpc>
                <a:spcPct val="150000"/>
              </a:lnSpc>
              <a:buFont typeface="Arial" panose="020B0604020202020204" pitchFamily="34" charset="0"/>
              <a:buChar char="•"/>
            </a:pPr>
            <a:endParaRPr lang="en-US" dirty="0">
              <a:latin typeface="Lato"/>
            </a:endParaRPr>
          </a:p>
          <a:p>
            <a:pPr marL="285750" indent="-285750">
              <a:lnSpc>
                <a:spcPct val="150000"/>
              </a:lnSpc>
              <a:buFont typeface="Arial" panose="020B0604020202020204" pitchFamily="34" charset="0"/>
              <a:buChar char="•"/>
            </a:pPr>
            <a:r>
              <a:rPr lang="en-US" dirty="0">
                <a:latin typeface="Lato"/>
              </a:rPr>
              <a:t>Without understanding how it’s used and who uses it how can you understand how it drives value to the organization?</a:t>
            </a:r>
          </a:p>
          <a:p>
            <a:pPr marL="285750" indent="-285750">
              <a:lnSpc>
                <a:spcPct val="150000"/>
              </a:lnSpc>
              <a:buFont typeface="Arial" panose="020B0604020202020204" pitchFamily="34" charset="0"/>
              <a:buChar char="•"/>
            </a:pPr>
            <a:endParaRPr lang="en-US" dirty="0">
              <a:latin typeface="Lato"/>
            </a:endParaRPr>
          </a:p>
          <a:p>
            <a:pPr marL="285750" indent="-285750">
              <a:lnSpc>
                <a:spcPct val="150000"/>
              </a:lnSpc>
              <a:buFont typeface="Arial" panose="020B0604020202020204" pitchFamily="34" charset="0"/>
              <a:buChar char="•"/>
            </a:pPr>
            <a:r>
              <a:rPr lang="en-US" dirty="0">
                <a:latin typeface="Lato"/>
              </a:rPr>
              <a:t>Engage with as many users and key decision makers as possible</a:t>
            </a:r>
          </a:p>
        </p:txBody>
      </p:sp>
      <p:sp>
        <p:nvSpPr>
          <p:cNvPr id="9" name="Footer Placeholder 1">
            <a:extLst>
              <a:ext uri="{FF2B5EF4-FFF2-40B4-BE49-F238E27FC236}">
                <a16:creationId xmlns:a16="http://schemas.microsoft.com/office/drawing/2014/main" id="{4037668F-9D64-47B5-AA43-19944EAF46B6}"/>
              </a:ext>
            </a:extLst>
          </p:cNvPr>
          <p:cNvSpPr>
            <a:spLocks noGrp="1"/>
          </p:cNvSpPr>
          <p:nvPr>
            <p:ph type="ftr" sz="quarter" idx="11"/>
          </p:nvPr>
        </p:nvSpPr>
        <p:spPr>
          <a:xfrm>
            <a:off x="3845304" y="6404791"/>
            <a:ext cx="4738912" cy="365125"/>
          </a:xfrm>
        </p:spPr>
        <p:txBody>
          <a:bodyPr/>
          <a:lstStyle/>
          <a:p>
            <a:r>
              <a:rPr lang="en-GB" dirty="0">
                <a:solidFill>
                  <a:schemeClr val="bg1"/>
                </a:solidFill>
                <a:latin typeface="Lato"/>
              </a:rPr>
              <a:t>Microsoft Webinar</a:t>
            </a:r>
          </a:p>
        </p:txBody>
      </p:sp>
      <p:pic>
        <p:nvPicPr>
          <p:cNvPr id="17" name="Audio 16">
            <a:hlinkClick r:id="" action="ppaction://media"/>
            <a:extLst>
              <a:ext uri="{FF2B5EF4-FFF2-40B4-BE49-F238E27FC236}">
                <a16:creationId xmlns:a16="http://schemas.microsoft.com/office/drawing/2014/main" id="{A8B062FA-A534-4871-B6D7-880AAD5C29F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81557141"/>
      </p:ext>
    </p:extLst>
  </p:cSld>
  <p:clrMapOvr>
    <a:masterClrMapping/>
  </p:clrMapOvr>
  <mc:AlternateContent xmlns:mc="http://schemas.openxmlformats.org/markup-compatibility/2006" xmlns:p14="http://schemas.microsoft.com/office/powerpoint/2010/main">
    <mc:Choice Requires="p14">
      <p:transition spd="slow" p14:dur="2000" advTm="134281"/>
    </mc:Choice>
    <mc:Fallback xmlns="">
      <p:transition spd="slow" advTm="134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FC8B9C-68D9-4A56-9D7C-C6D5787AE96E}"/>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8179311" y="-81280"/>
            <a:ext cx="4012689" cy="4306490"/>
          </a:xfrm>
          <a:prstGeom prst="rect">
            <a:avLst/>
          </a:prstGeom>
        </p:spPr>
      </p:pic>
      <p:pic>
        <p:nvPicPr>
          <p:cNvPr id="5" name="Picture 4">
            <a:extLst>
              <a:ext uri="{FF2B5EF4-FFF2-40B4-BE49-F238E27FC236}">
                <a16:creationId xmlns:a16="http://schemas.microsoft.com/office/drawing/2014/main" id="{60214051-AF4E-4BCA-941C-38C3A1972692}"/>
              </a:ext>
            </a:extLst>
          </p:cNvPr>
          <p:cNvPicPr>
            <a:picLocks noChangeAspect="1"/>
          </p:cNvPicPr>
          <p:nvPr/>
        </p:nvPicPr>
        <p:blipFill rotWithShape="1">
          <a:blip r:embed="rId6">
            <a:extLst>
              <a:ext uri="{28A0092B-C50C-407E-A947-70E740481C1C}">
                <a14:useLocalDpi xmlns:a14="http://schemas.microsoft.com/office/drawing/2010/main" val="0"/>
              </a:ext>
            </a:extLst>
          </a:blip>
          <a:srcRect l="5822" b="19252"/>
          <a:stretch/>
        </p:blipFill>
        <p:spPr>
          <a:xfrm>
            <a:off x="0" y="5159229"/>
            <a:ext cx="12192000" cy="1698771"/>
          </a:xfrm>
          <a:prstGeom prst="rect">
            <a:avLst/>
          </a:prstGeom>
        </p:spPr>
      </p:pic>
      <p:pic>
        <p:nvPicPr>
          <p:cNvPr id="6" name="Picture 5">
            <a:extLst>
              <a:ext uri="{FF2B5EF4-FFF2-40B4-BE49-F238E27FC236}">
                <a16:creationId xmlns:a16="http://schemas.microsoft.com/office/drawing/2014/main" id="{9CF569CA-4415-41B6-A8C9-F000B7F17C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8617" y="5481888"/>
            <a:ext cx="2603383" cy="1376112"/>
          </a:xfrm>
          <a:prstGeom prst="rect">
            <a:avLst/>
          </a:prstGeom>
        </p:spPr>
      </p:pic>
      <p:sp>
        <p:nvSpPr>
          <p:cNvPr id="7" name="TextBox 6">
            <a:extLst>
              <a:ext uri="{FF2B5EF4-FFF2-40B4-BE49-F238E27FC236}">
                <a16:creationId xmlns:a16="http://schemas.microsoft.com/office/drawing/2014/main" id="{C19C793D-9B9F-4C18-8F5B-1C536A6D8C6A}"/>
              </a:ext>
            </a:extLst>
          </p:cNvPr>
          <p:cNvSpPr txBox="1"/>
          <p:nvPr/>
        </p:nvSpPr>
        <p:spPr>
          <a:xfrm>
            <a:off x="699466" y="551533"/>
            <a:ext cx="11030589" cy="1200329"/>
          </a:xfrm>
          <a:prstGeom prst="rect">
            <a:avLst/>
          </a:prstGeom>
          <a:noFill/>
        </p:spPr>
        <p:txBody>
          <a:bodyPr wrap="square" rtlCol="0" anchor="t">
            <a:spAutoFit/>
          </a:bodyPr>
          <a:lstStyle/>
          <a:p>
            <a:r>
              <a:rPr lang="en-US" sz="3600" b="1" dirty="0">
                <a:latin typeface="Lato"/>
              </a:rPr>
              <a:t>Why understanding business requirements</a:t>
            </a:r>
            <a:br>
              <a:rPr lang="en-US" sz="3600" b="1" dirty="0">
                <a:latin typeface="Lato"/>
              </a:rPr>
            </a:br>
            <a:r>
              <a:rPr lang="en-US" sz="3600" b="1" dirty="0">
                <a:latin typeface="Lato"/>
              </a:rPr>
              <a:t>is critical for HPC</a:t>
            </a:r>
            <a:endParaRPr lang="en-US" sz="3600" b="1" dirty="0"/>
          </a:p>
        </p:txBody>
      </p:sp>
      <p:sp>
        <p:nvSpPr>
          <p:cNvPr id="8" name="TextBox 7">
            <a:extLst>
              <a:ext uri="{FF2B5EF4-FFF2-40B4-BE49-F238E27FC236}">
                <a16:creationId xmlns:a16="http://schemas.microsoft.com/office/drawing/2014/main" id="{4F7DC5B3-98DB-462D-9095-C8AD4E7D644D}"/>
              </a:ext>
            </a:extLst>
          </p:cNvPr>
          <p:cNvSpPr txBox="1"/>
          <p:nvPr/>
        </p:nvSpPr>
        <p:spPr>
          <a:xfrm>
            <a:off x="699466" y="1608886"/>
            <a:ext cx="8003273" cy="3361626"/>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endParaRPr lang="en-US" dirty="0">
              <a:latin typeface="Lato"/>
            </a:endParaRPr>
          </a:p>
          <a:p>
            <a:pPr marL="285750" indent="-285750">
              <a:lnSpc>
                <a:spcPct val="150000"/>
              </a:lnSpc>
              <a:buFont typeface="Arial" panose="020B0604020202020204" pitchFamily="34" charset="0"/>
              <a:buChar char="•"/>
            </a:pPr>
            <a:r>
              <a:rPr lang="en-US" dirty="0">
                <a:latin typeface="Lato"/>
              </a:rPr>
              <a:t>How do you decide what to buy? Capacity? Capability?</a:t>
            </a:r>
          </a:p>
          <a:p>
            <a:pPr marL="285750" indent="-285750">
              <a:lnSpc>
                <a:spcPct val="150000"/>
              </a:lnSpc>
              <a:buFont typeface="Arial" panose="020B0604020202020204" pitchFamily="34" charset="0"/>
              <a:buChar char="•"/>
            </a:pPr>
            <a:r>
              <a:rPr lang="en-US" dirty="0">
                <a:latin typeface="Lato"/>
              </a:rPr>
              <a:t>How much do you spend on it? How do you fund it? Which comes first?</a:t>
            </a:r>
          </a:p>
          <a:p>
            <a:pPr marL="285750" indent="-285750">
              <a:lnSpc>
                <a:spcPct val="150000"/>
              </a:lnSpc>
              <a:buFont typeface="Arial" panose="020B0604020202020204" pitchFamily="34" charset="0"/>
              <a:buChar char="•"/>
            </a:pPr>
            <a:r>
              <a:rPr lang="en-US" dirty="0">
                <a:latin typeface="Lato"/>
              </a:rPr>
              <a:t>How well utilized is it when you have it?</a:t>
            </a:r>
          </a:p>
          <a:p>
            <a:pPr marL="285750" indent="-285750">
              <a:lnSpc>
                <a:spcPct val="150000"/>
              </a:lnSpc>
              <a:buFont typeface="Arial" panose="020B0604020202020204" pitchFamily="34" charset="0"/>
              <a:buChar char="•"/>
            </a:pPr>
            <a:r>
              <a:rPr lang="en-US" dirty="0">
                <a:latin typeface="Lato"/>
              </a:rPr>
              <a:t>Do you have a cost of ownership model?</a:t>
            </a:r>
          </a:p>
          <a:p>
            <a:pPr marL="285750" indent="-285750">
              <a:lnSpc>
                <a:spcPct val="150000"/>
              </a:lnSpc>
              <a:buFont typeface="Arial" panose="020B0604020202020204" pitchFamily="34" charset="0"/>
              <a:buChar char="•"/>
            </a:pPr>
            <a:r>
              <a:rPr lang="en-US" dirty="0">
                <a:latin typeface="Lato"/>
              </a:rPr>
              <a:t>How do you measure return on investment? Do you even try?</a:t>
            </a:r>
          </a:p>
          <a:p>
            <a:pPr marL="285750" indent="-285750">
              <a:lnSpc>
                <a:spcPct val="150000"/>
              </a:lnSpc>
              <a:buFont typeface="Arial" panose="020B0604020202020204" pitchFamily="34" charset="0"/>
              <a:buChar char="•"/>
            </a:pPr>
            <a:r>
              <a:rPr lang="en-US" dirty="0">
                <a:latin typeface="Lato"/>
              </a:rPr>
              <a:t>Is your current HPC resource holding you back?</a:t>
            </a:r>
          </a:p>
          <a:p>
            <a:pPr marL="285750" indent="-285750">
              <a:lnSpc>
                <a:spcPct val="150000"/>
              </a:lnSpc>
              <a:buFont typeface="Arial" panose="020B0604020202020204" pitchFamily="34" charset="0"/>
              <a:buChar char="•"/>
            </a:pPr>
            <a:endParaRPr lang="en-US" dirty="0">
              <a:latin typeface="Lato"/>
            </a:endParaRPr>
          </a:p>
        </p:txBody>
      </p:sp>
      <p:sp>
        <p:nvSpPr>
          <p:cNvPr id="9" name="Footer Placeholder 1">
            <a:extLst>
              <a:ext uri="{FF2B5EF4-FFF2-40B4-BE49-F238E27FC236}">
                <a16:creationId xmlns:a16="http://schemas.microsoft.com/office/drawing/2014/main" id="{4037668F-9D64-47B5-AA43-19944EAF46B6}"/>
              </a:ext>
            </a:extLst>
          </p:cNvPr>
          <p:cNvSpPr>
            <a:spLocks noGrp="1"/>
          </p:cNvSpPr>
          <p:nvPr>
            <p:ph type="ftr" sz="quarter" idx="11"/>
          </p:nvPr>
        </p:nvSpPr>
        <p:spPr>
          <a:xfrm>
            <a:off x="3845304" y="6404791"/>
            <a:ext cx="4738912" cy="365125"/>
          </a:xfrm>
        </p:spPr>
        <p:txBody>
          <a:bodyPr/>
          <a:lstStyle/>
          <a:p>
            <a:r>
              <a:rPr lang="en-GB" dirty="0">
                <a:solidFill>
                  <a:schemeClr val="bg1"/>
                </a:solidFill>
                <a:latin typeface="Lato"/>
              </a:rPr>
              <a:t>Microsoft Webinar</a:t>
            </a:r>
          </a:p>
        </p:txBody>
      </p:sp>
      <p:pic>
        <p:nvPicPr>
          <p:cNvPr id="20" name="Audio 19">
            <a:hlinkClick r:id="" action="ppaction://media"/>
            <a:extLst>
              <a:ext uri="{FF2B5EF4-FFF2-40B4-BE49-F238E27FC236}">
                <a16:creationId xmlns:a16="http://schemas.microsoft.com/office/drawing/2014/main" id="{EAD40FFA-D68C-4789-B771-FE15733303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34099321"/>
      </p:ext>
    </p:extLst>
  </p:cSld>
  <p:clrMapOvr>
    <a:masterClrMapping/>
  </p:clrMapOvr>
  <mc:AlternateContent xmlns:mc="http://schemas.openxmlformats.org/markup-compatibility/2006" xmlns:p14="http://schemas.microsoft.com/office/powerpoint/2010/main">
    <mc:Choice Requires="p14">
      <p:transition spd="slow" p14:dur="2000" advTm="141996"/>
    </mc:Choice>
    <mc:Fallback xmlns="">
      <p:transition spd="slow" advTm="141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FC8B9C-68D9-4A56-9D7C-C6D5787AE96E}"/>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8179311" y="-81280"/>
            <a:ext cx="4012689" cy="4306490"/>
          </a:xfrm>
          <a:prstGeom prst="rect">
            <a:avLst/>
          </a:prstGeom>
        </p:spPr>
      </p:pic>
      <p:pic>
        <p:nvPicPr>
          <p:cNvPr id="5" name="Picture 4">
            <a:extLst>
              <a:ext uri="{FF2B5EF4-FFF2-40B4-BE49-F238E27FC236}">
                <a16:creationId xmlns:a16="http://schemas.microsoft.com/office/drawing/2014/main" id="{60214051-AF4E-4BCA-941C-38C3A1972692}"/>
              </a:ext>
            </a:extLst>
          </p:cNvPr>
          <p:cNvPicPr>
            <a:picLocks noChangeAspect="1"/>
          </p:cNvPicPr>
          <p:nvPr/>
        </p:nvPicPr>
        <p:blipFill rotWithShape="1">
          <a:blip r:embed="rId3">
            <a:extLst>
              <a:ext uri="{28A0092B-C50C-407E-A947-70E740481C1C}">
                <a14:useLocalDpi xmlns:a14="http://schemas.microsoft.com/office/drawing/2010/main" val="0"/>
              </a:ext>
            </a:extLst>
          </a:blip>
          <a:srcRect l="5822" b="19252"/>
          <a:stretch/>
        </p:blipFill>
        <p:spPr>
          <a:xfrm>
            <a:off x="0" y="5159229"/>
            <a:ext cx="12192000" cy="1698771"/>
          </a:xfrm>
          <a:prstGeom prst="rect">
            <a:avLst/>
          </a:prstGeom>
        </p:spPr>
      </p:pic>
      <p:pic>
        <p:nvPicPr>
          <p:cNvPr id="6" name="Picture 5">
            <a:extLst>
              <a:ext uri="{FF2B5EF4-FFF2-40B4-BE49-F238E27FC236}">
                <a16:creationId xmlns:a16="http://schemas.microsoft.com/office/drawing/2014/main" id="{9CF569CA-4415-41B6-A8C9-F000B7F17C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8617" y="5481888"/>
            <a:ext cx="2603383" cy="1376112"/>
          </a:xfrm>
          <a:prstGeom prst="rect">
            <a:avLst/>
          </a:prstGeom>
        </p:spPr>
      </p:pic>
      <p:sp>
        <p:nvSpPr>
          <p:cNvPr id="9" name="Footer Placeholder 1">
            <a:extLst>
              <a:ext uri="{FF2B5EF4-FFF2-40B4-BE49-F238E27FC236}">
                <a16:creationId xmlns:a16="http://schemas.microsoft.com/office/drawing/2014/main" id="{4037668F-9D64-47B5-AA43-19944EAF46B6}"/>
              </a:ext>
            </a:extLst>
          </p:cNvPr>
          <p:cNvSpPr>
            <a:spLocks noGrp="1"/>
          </p:cNvSpPr>
          <p:nvPr>
            <p:ph type="ftr" sz="quarter" idx="11"/>
          </p:nvPr>
        </p:nvSpPr>
        <p:spPr>
          <a:xfrm>
            <a:off x="3845304" y="6404791"/>
            <a:ext cx="4738912" cy="365125"/>
          </a:xfrm>
        </p:spPr>
        <p:txBody>
          <a:bodyPr/>
          <a:lstStyle/>
          <a:p>
            <a:r>
              <a:rPr lang="en-GB" dirty="0">
                <a:solidFill>
                  <a:schemeClr val="bg1"/>
                </a:solidFill>
                <a:latin typeface="Lato"/>
              </a:rPr>
              <a:t>Microsoft Webinar</a:t>
            </a:r>
          </a:p>
        </p:txBody>
      </p:sp>
      <p:sp>
        <p:nvSpPr>
          <p:cNvPr id="2" name="TextBox 1">
            <a:extLst>
              <a:ext uri="{FF2B5EF4-FFF2-40B4-BE49-F238E27FC236}">
                <a16:creationId xmlns:a16="http://schemas.microsoft.com/office/drawing/2014/main" id="{7981CEBC-E689-48ED-A337-AE2D2454E45E}"/>
              </a:ext>
            </a:extLst>
          </p:cNvPr>
          <p:cNvSpPr txBox="1"/>
          <p:nvPr/>
        </p:nvSpPr>
        <p:spPr>
          <a:xfrm>
            <a:off x="3129064" y="2782669"/>
            <a:ext cx="5933872" cy="1600438"/>
          </a:xfrm>
          <a:prstGeom prst="rect">
            <a:avLst/>
          </a:prstGeom>
          <a:noFill/>
        </p:spPr>
        <p:txBody>
          <a:bodyPr wrap="square" rtlCol="0" anchor="t">
            <a:spAutoFit/>
          </a:bodyPr>
          <a:lstStyle/>
          <a:p>
            <a:r>
              <a:rPr lang="en-GB" sz="3600" b="1" dirty="0">
                <a:latin typeface="Lato"/>
              </a:rPr>
              <a:t>Andrew Jones</a:t>
            </a:r>
            <a:br>
              <a:rPr lang="en-GB" sz="3600" b="1" dirty="0">
                <a:latin typeface="Lato"/>
              </a:rPr>
            </a:br>
            <a:r>
              <a:rPr lang="en-GB" sz="2400" dirty="0">
                <a:latin typeface="Lato"/>
              </a:rPr>
              <a:t>Planning Future HPC &amp; AI Capabilities, </a:t>
            </a:r>
            <a:r>
              <a:rPr lang="en-GB" sz="2000" dirty="0">
                <a:latin typeface="Lato"/>
              </a:rPr>
              <a:t>Microsoft Azure Engineering &amp; Product Group</a:t>
            </a:r>
            <a:br>
              <a:rPr lang="en-GB" sz="3600" b="1" dirty="0">
                <a:latin typeface="Lato"/>
              </a:rPr>
            </a:br>
            <a:endParaRPr lang="en-US" dirty="0"/>
          </a:p>
        </p:txBody>
      </p:sp>
    </p:spTree>
    <p:extLst>
      <p:ext uri="{BB962C8B-B14F-4D97-AF65-F5344CB8AC3E}">
        <p14:creationId xmlns:p14="http://schemas.microsoft.com/office/powerpoint/2010/main" val="3995644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FC8B9C-68D9-4A56-9D7C-C6D5787AE96E}"/>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8179311" y="-81280"/>
            <a:ext cx="4012689" cy="4306490"/>
          </a:xfrm>
          <a:prstGeom prst="rect">
            <a:avLst/>
          </a:prstGeom>
        </p:spPr>
      </p:pic>
      <p:pic>
        <p:nvPicPr>
          <p:cNvPr id="5" name="Picture 4">
            <a:extLst>
              <a:ext uri="{FF2B5EF4-FFF2-40B4-BE49-F238E27FC236}">
                <a16:creationId xmlns:a16="http://schemas.microsoft.com/office/drawing/2014/main" id="{60214051-AF4E-4BCA-941C-38C3A1972692}"/>
              </a:ext>
            </a:extLst>
          </p:cNvPr>
          <p:cNvPicPr>
            <a:picLocks noChangeAspect="1"/>
          </p:cNvPicPr>
          <p:nvPr/>
        </p:nvPicPr>
        <p:blipFill rotWithShape="1">
          <a:blip r:embed="rId6">
            <a:extLst>
              <a:ext uri="{28A0092B-C50C-407E-A947-70E740481C1C}">
                <a14:useLocalDpi xmlns:a14="http://schemas.microsoft.com/office/drawing/2010/main" val="0"/>
              </a:ext>
            </a:extLst>
          </a:blip>
          <a:srcRect l="5822" b="19252"/>
          <a:stretch/>
        </p:blipFill>
        <p:spPr>
          <a:xfrm>
            <a:off x="0" y="5159229"/>
            <a:ext cx="12192000" cy="1698771"/>
          </a:xfrm>
          <a:prstGeom prst="rect">
            <a:avLst/>
          </a:prstGeom>
        </p:spPr>
      </p:pic>
      <p:pic>
        <p:nvPicPr>
          <p:cNvPr id="6" name="Picture 5">
            <a:extLst>
              <a:ext uri="{FF2B5EF4-FFF2-40B4-BE49-F238E27FC236}">
                <a16:creationId xmlns:a16="http://schemas.microsoft.com/office/drawing/2014/main" id="{9CF569CA-4415-41B6-A8C9-F000B7F17C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8617" y="5481888"/>
            <a:ext cx="2603383" cy="1376112"/>
          </a:xfrm>
          <a:prstGeom prst="rect">
            <a:avLst/>
          </a:prstGeom>
        </p:spPr>
      </p:pic>
      <p:sp>
        <p:nvSpPr>
          <p:cNvPr id="7" name="TextBox 6">
            <a:extLst>
              <a:ext uri="{FF2B5EF4-FFF2-40B4-BE49-F238E27FC236}">
                <a16:creationId xmlns:a16="http://schemas.microsoft.com/office/drawing/2014/main" id="{C19C793D-9B9F-4C18-8F5B-1C536A6D8C6A}"/>
              </a:ext>
            </a:extLst>
          </p:cNvPr>
          <p:cNvSpPr txBox="1"/>
          <p:nvPr/>
        </p:nvSpPr>
        <p:spPr>
          <a:xfrm>
            <a:off x="699466" y="551533"/>
            <a:ext cx="11030589" cy="1200329"/>
          </a:xfrm>
          <a:prstGeom prst="rect">
            <a:avLst/>
          </a:prstGeom>
          <a:noFill/>
        </p:spPr>
        <p:txBody>
          <a:bodyPr wrap="square" rtlCol="0" anchor="t">
            <a:spAutoFit/>
          </a:bodyPr>
          <a:lstStyle/>
          <a:p>
            <a:r>
              <a:rPr lang="en-GB" sz="3600" b="1" dirty="0">
                <a:latin typeface="Lato"/>
              </a:rPr>
              <a:t>What are the key areas which require full diligence when transitioning to the cloud</a:t>
            </a:r>
            <a:endParaRPr lang="en-US" dirty="0"/>
          </a:p>
        </p:txBody>
      </p:sp>
      <p:sp>
        <p:nvSpPr>
          <p:cNvPr id="8" name="TextBox 7">
            <a:extLst>
              <a:ext uri="{FF2B5EF4-FFF2-40B4-BE49-F238E27FC236}">
                <a16:creationId xmlns:a16="http://schemas.microsoft.com/office/drawing/2014/main" id="{4F7DC5B3-98DB-462D-9095-C8AD4E7D644D}"/>
              </a:ext>
            </a:extLst>
          </p:cNvPr>
          <p:cNvSpPr txBox="1"/>
          <p:nvPr/>
        </p:nvSpPr>
        <p:spPr>
          <a:xfrm>
            <a:off x="699466" y="1608886"/>
            <a:ext cx="8003273" cy="3777124"/>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endParaRPr lang="en-US" dirty="0">
              <a:latin typeface="Lato"/>
            </a:endParaRPr>
          </a:p>
          <a:p>
            <a:pPr marL="285750" indent="-285750">
              <a:lnSpc>
                <a:spcPct val="150000"/>
              </a:lnSpc>
              <a:buFont typeface="Arial" panose="020B0604020202020204" pitchFamily="34" charset="0"/>
              <a:buChar char="•"/>
            </a:pPr>
            <a:r>
              <a:rPr lang="en-US" dirty="0">
                <a:latin typeface="Lato"/>
              </a:rPr>
              <a:t>‘Cloud first’ is a principle that many organizations have adopted</a:t>
            </a:r>
          </a:p>
          <a:p>
            <a:pPr marL="285750" indent="-285750">
              <a:lnSpc>
                <a:spcPct val="150000"/>
              </a:lnSpc>
              <a:buFont typeface="Arial" panose="020B0604020202020204" pitchFamily="34" charset="0"/>
              <a:buChar char="•"/>
            </a:pPr>
            <a:endParaRPr lang="en-US" dirty="0">
              <a:latin typeface="Lato"/>
            </a:endParaRPr>
          </a:p>
          <a:p>
            <a:pPr marL="285750" indent="-285750">
              <a:lnSpc>
                <a:spcPct val="150000"/>
              </a:lnSpc>
              <a:buFont typeface="Arial" panose="020B0604020202020204" pitchFamily="34" charset="0"/>
              <a:buChar char="•"/>
            </a:pPr>
            <a:r>
              <a:rPr lang="en-US" dirty="0">
                <a:latin typeface="Lato"/>
              </a:rPr>
              <a:t>Any digital transformation is a significant undertaking</a:t>
            </a:r>
          </a:p>
          <a:p>
            <a:pPr marL="285750" indent="-285750">
              <a:lnSpc>
                <a:spcPct val="150000"/>
              </a:lnSpc>
              <a:buFont typeface="Arial" panose="020B0604020202020204" pitchFamily="34" charset="0"/>
              <a:buChar char="•"/>
            </a:pPr>
            <a:endParaRPr lang="en-US" dirty="0">
              <a:latin typeface="Lato"/>
            </a:endParaRPr>
          </a:p>
          <a:p>
            <a:pPr marL="285750" indent="-285750">
              <a:lnSpc>
                <a:spcPct val="150000"/>
              </a:lnSpc>
              <a:buFont typeface="Arial" panose="020B0604020202020204" pitchFamily="34" charset="0"/>
              <a:buChar char="•"/>
            </a:pPr>
            <a:r>
              <a:rPr lang="en-US" dirty="0">
                <a:latin typeface="Lato"/>
              </a:rPr>
              <a:t>In terms of comparative cost per core hour in the cloud against on-premises it’s fair to say that the answer is still ‘It depends’</a:t>
            </a:r>
          </a:p>
          <a:p>
            <a:pPr marL="285750" indent="-285750">
              <a:lnSpc>
                <a:spcPct val="150000"/>
              </a:lnSpc>
              <a:buFont typeface="Arial" panose="020B0604020202020204" pitchFamily="34" charset="0"/>
              <a:buChar char="•"/>
            </a:pPr>
            <a:endParaRPr lang="en-US" dirty="0">
              <a:latin typeface="Lato"/>
            </a:endParaRPr>
          </a:p>
          <a:p>
            <a:pPr marL="285750" indent="-285750">
              <a:lnSpc>
                <a:spcPct val="150000"/>
              </a:lnSpc>
              <a:buFont typeface="Arial" panose="020B0604020202020204" pitchFamily="34" charset="0"/>
              <a:buChar char="•"/>
            </a:pPr>
            <a:r>
              <a:rPr lang="en-US" dirty="0">
                <a:latin typeface="Lato"/>
              </a:rPr>
              <a:t>Certainly, no one size fits all solution</a:t>
            </a:r>
          </a:p>
        </p:txBody>
      </p:sp>
      <p:sp>
        <p:nvSpPr>
          <p:cNvPr id="9" name="Footer Placeholder 1">
            <a:extLst>
              <a:ext uri="{FF2B5EF4-FFF2-40B4-BE49-F238E27FC236}">
                <a16:creationId xmlns:a16="http://schemas.microsoft.com/office/drawing/2014/main" id="{4037668F-9D64-47B5-AA43-19944EAF46B6}"/>
              </a:ext>
            </a:extLst>
          </p:cNvPr>
          <p:cNvSpPr>
            <a:spLocks noGrp="1"/>
          </p:cNvSpPr>
          <p:nvPr>
            <p:ph type="ftr" sz="quarter" idx="11"/>
          </p:nvPr>
        </p:nvSpPr>
        <p:spPr>
          <a:xfrm>
            <a:off x="3845304" y="6404791"/>
            <a:ext cx="4738912" cy="365125"/>
          </a:xfrm>
        </p:spPr>
        <p:txBody>
          <a:bodyPr/>
          <a:lstStyle/>
          <a:p>
            <a:r>
              <a:rPr lang="en-GB" dirty="0">
                <a:solidFill>
                  <a:schemeClr val="bg1"/>
                </a:solidFill>
                <a:latin typeface="Lato"/>
              </a:rPr>
              <a:t>Microsoft Webinar</a:t>
            </a:r>
          </a:p>
        </p:txBody>
      </p:sp>
      <p:pic>
        <p:nvPicPr>
          <p:cNvPr id="14" name="Audio 13">
            <a:hlinkClick r:id="" action="ppaction://media"/>
            <a:extLst>
              <a:ext uri="{FF2B5EF4-FFF2-40B4-BE49-F238E27FC236}">
                <a16:creationId xmlns:a16="http://schemas.microsoft.com/office/drawing/2014/main" id="{5707F5B3-ED53-4F51-9EBB-1AEC3BF991A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76717395"/>
      </p:ext>
    </p:extLst>
  </p:cSld>
  <p:clrMapOvr>
    <a:masterClrMapping/>
  </p:clrMapOvr>
  <mc:AlternateContent xmlns:mc="http://schemas.openxmlformats.org/markup-compatibility/2006" xmlns:p14="http://schemas.microsoft.com/office/powerpoint/2010/main">
    <mc:Choice Requires="p14">
      <p:transition spd="slow" p14:dur="2000" advTm="44342"/>
    </mc:Choice>
    <mc:Fallback xmlns="">
      <p:transition spd="slow" advTm="44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e7ce3e7b-cfc0-44bf-968b-d1ca01662098">
      <UserInfo>
        <DisplayName>Dee Chadwick</DisplayName>
        <AccountId>25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3C024BBD5701842800780967A6EF414" ma:contentTypeVersion="11" ma:contentTypeDescription="Create a new document." ma:contentTypeScope="" ma:versionID="a774ad77b4fb6e327970f3c094ed9277">
  <xsd:schema xmlns:xsd="http://www.w3.org/2001/XMLSchema" xmlns:xs="http://www.w3.org/2001/XMLSchema" xmlns:p="http://schemas.microsoft.com/office/2006/metadata/properties" xmlns:ns2="13865bb7-97e3-48f2-a8ca-a251d1557be8" xmlns:ns3="e7ce3e7b-cfc0-44bf-968b-d1ca01662098" targetNamespace="http://schemas.microsoft.com/office/2006/metadata/properties" ma:root="true" ma:fieldsID="e428ddbaeb3cf4d58e33b5d870427f73" ns2:_="" ns3:_="">
    <xsd:import namespace="13865bb7-97e3-48f2-a8ca-a251d1557be8"/>
    <xsd:import namespace="e7ce3e7b-cfc0-44bf-968b-d1ca0166209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865bb7-97e3-48f2-a8ca-a251d1557b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7ce3e7b-cfc0-44bf-968b-d1ca0166209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C0E7F5-8D6B-4118-9A15-73D1308C53E0}">
  <ds:schemaRefs>
    <ds:schemaRef ds:uri="http://schemas.microsoft.com/sharepoint/v3/contenttype/forms"/>
  </ds:schemaRefs>
</ds:datastoreItem>
</file>

<file path=customXml/itemProps2.xml><?xml version="1.0" encoding="utf-8"?>
<ds:datastoreItem xmlns:ds="http://schemas.openxmlformats.org/officeDocument/2006/customXml" ds:itemID="{62684BD2-308F-4615-A20F-4B5963FFAD7A}">
  <ds:schemaRefs>
    <ds:schemaRef ds:uri="http://purl.org/dc/dcmityp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e7ce3e7b-cfc0-44bf-968b-d1ca01662098"/>
    <ds:schemaRef ds:uri="6dda18db-0198-41d3-9b48-3506c8364661"/>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00432B52-A68E-48C1-B71C-B1C331BF7A65}"/>
</file>

<file path=docProps/app.xml><?xml version="1.0" encoding="utf-8"?>
<Properties xmlns="http://schemas.openxmlformats.org/officeDocument/2006/extended-properties" xmlns:vt="http://schemas.openxmlformats.org/officeDocument/2006/docPropsVTypes">
  <TotalTime>6612</TotalTime>
  <Words>4776</Words>
  <Application>Microsoft Office PowerPoint</Application>
  <PresentationFormat>Widescreen</PresentationFormat>
  <Paragraphs>482</Paragraphs>
  <Slides>19</Slides>
  <Notes>16</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Lato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Fouad Husseini</dc:creator>
  <cp:lastModifiedBy>Dairsie Latimer</cp:lastModifiedBy>
  <cp:revision>346</cp:revision>
  <dcterms:created xsi:type="dcterms:W3CDTF">2020-02-25T11:56:22Z</dcterms:created>
  <dcterms:modified xsi:type="dcterms:W3CDTF">2020-11-20T14:17:55Z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0x010100F3C024BBD5701842800780967A6EF414</vt:lpwstr>
  </property>
</Properties>
</file>